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85" r:id="rId2"/>
    <p:sldMasterId id="2147483699" r:id="rId3"/>
  </p:sldMasterIdLst>
  <p:notesMasterIdLst>
    <p:notesMasterId r:id="rId26"/>
  </p:notesMasterIdLst>
  <p:handoutMasterIdLst>
    <p:handoutMasterId r:id="rId27"/>
  </p:handout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62625"/>
    <a:srgbClr val="CBB379"/>
    <a:srgbClr val="9BBF71"/>
    <a:srgbClr val="7DE5CB"/>
    <a:srgbClr val="BFC2C9"/>
    <a:srgbClr val="AAACB2"/>
    <a:srgbClr val="55D6E8"/>
    <a:srgbClr val="5AD6E7"/>
    <a:srgbClr val="EE7874"/>
    <a:srgbClr val="91BA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969" autoAdjust="0"/>
    <p:restoredTop sz="91020"/>
  </p:normalViewPr>
  <p:slideViewPr>
    <p:cSldViewPr snapToGrid="0">
      <p:cViewPr varScale="1">
        <p:scale>
          <a:sx n="104" d="100"/>
          <a:sy n="104" d="100"/>
        </p:scale>
        <p:origin x="115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7" d="100"/>
          <a:sy n="107" d="100"/>
        </p:scale>
        <p:origin x="3200" y="16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8B53EBD-2868-854D-B7E4-FEB3D2B729E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00E9156-2865-E34D-B5BE-6030F5B6488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349C0C-E19E-2A41-9ADF-2987DE64CDD3}" type="datetimeFigureOut">
              <a:rPr lang="en-US" smtClean="0"/>
              <a:t>3/10/2024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F48FF2-80CA-5040-A76B-E7E8773EE7F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6E9548-A76A-A44A-B5A6-B38389EF447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6A50A9-82D1-EE42-A9BF-9F5047B528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8842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AE1E33-D903-42F5-918E-4EEA31BDA9DA}" type="datetimeFigureOut">
              <a:rPr lang="en-US" smtClean="0"/>
              <a:t>3/10/2024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39F632-0407-4C0A-BE8F-CDAC807460C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70639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TIP: ”Save as” this template before you begin and rename it to the title of your presentation. That way you will retain a copy of this blank template for future use.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39F632-0407-4C0A-BE8F-CDAC807460C6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2046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39F632-0407-4C0A-BE8F-CDAC807460C6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87399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39F632-0407-4C0A-BE8F-CDAC807460C6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00453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166941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/Break Slid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tall building in a city&#10;&#10;Description automatically generated">
            <a:extLst>
              <a:ext uri="{FF2B5EF4-FFF2-40B4-BE49-F238E27FC236}">
                <a16:creationId xmlns:a16="http://schemas.microsoft.com/office/drawing/2014/main" id="{DF83CFDB-866D-584A-BB61-1DD61C588C3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01"/>
          <a:stretch/>
        </p:blipFill>
        <p:spPr>
          <a:xfrm>
            <a:off x="131848" y="0"/>
            <a:ext cx="12060151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8C1C290-7C3A-DF40-ACF5-3AA105F08442}"/>
              </a:ext>
            </a:extLst>
          </p:cNvPr>
          <p:cNvSpPr/>
          <p:nvPr userDrawn="1"/>
        </p:nvSpPr>
        <p:spPr>
          <a:xfrm>
            <a:off x="0" y="0"/>
            <a:ext cx="142240" cy="6858000"/>
          </a:xfrm>
          <a:prstGeom prst="rect">
            <a:avLst/>
          </a:prstGeom>
          <a:solidFill>
            <a:srgbClr val="CBB37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61209DC4-2E36-7146-9313-FC96B03FA9C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5139" y="456830"/>
            <a:ext cx="5997575" cy="12366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>
                <a:solidFill>
                  <a:schemeClr val="bg1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dirty="0"/>
              <a:t>SECTION BREAK/ TRANSITION SLIDE</a:t>
            </a:r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A92E7E29-3EA7-F04E-BFA2-AD7947BCF6A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5873" y="6064223"/>
            <a:ext cx="2613718" cy="475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5516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/Break Slid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 descr="A large building&#10;&#10;Description automatically generated">
            <a:extLst>
              <a:ext uri="{FF2B5EF4-FFF2-40B4-BE49-F238E27FC236}">
                <a16:creationId xmlns:a16="http://schemas.microsoft.com/office/drawing/2014/main" id="{3762F0A7-6FD3-E14B-A3CA-A2AFC5F41A4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5092" y="0"/>
            <a:ext cx="12056908" cy="6858000"/>
          </a:xfrm>
          <a:prstGeom prst="rect">
            <a:avLst/>
          </a:prstGeom>
        </p:spPr>
      </p:pic>
      <p:sp>
        <p:nvSpPr>
          <p:cNvPr id="34" name="Text Placeholder 12">
            <a:extLst>
              <a:ext uri="{FF2B5EF4-FFF2-40B4-BE49-F238E27FC236}">
                <a16:creationId xmlns:a16="http://schemas.microsoft.com/office/drawing/2014/main" id="{66A599F1-992C-6646-91DC-715705FA16C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93901" y="3611916"/>
            <a:ext cx="5997575" cy="12366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elvetica" pitchFamily="2" charset="0"/>
              </a:defRPr>
            </a:lvl1pPr>
          </a:lstStyle>
          <a:p>
            <a:pPr lvl="0"/>
            <a:r>
              <a:rPr lang="en-US" dirty="0"/>
              <a:t>SECTION BREAK/ TRANSITION SLIDE</a:t>
            </a:r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73D31933-7D67-D54C-8048-59AD4560A62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5873" y="6064223"/>
            <a:ext cx="2613718" cy="475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0985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/Break Slid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ign in front of a building&#10;&#10;Description automatically generated">
            <a:extLst>
              <a:ext uri="{FF2B5EF4-FFF2-40B4-BE49-F238E27FC236}">
                <a16:creationId xmlns:a16="http://schemas.microsoft.com/office/drawing/2014/main" id="{488A7EE0-3EE9-1B41-B9FF-7373BABDD7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5202" y="0"/>
            <a:ext cx="12046040" cy="6858000"/>
          </a:xfrm>
          <a:prstGeom prst="rect">
            <a:avLst/>
          </a:prstGeom>
        </p:spPr>
      </p:pic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F2346E69-E968-314F-865C-5B7DFCB7E61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5873" y="6064223"/>
            <a:ext cx="2613718" cy="475769"/>
          </a:xfrm>
          <a:prstGeom prst="rect">
            <a:avLst/>
          </a:prstGeom>
        </p:spPr>
      </p:pic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8427CB90-B1AF-F346-BC89-EC44BBEC3DE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00613" y="532873"/>
            <a:ext cx="5997575" cy="12366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>
                <a:solidFill>
                  <a:schemeClr val="bg1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dirty="0"/>
              <a:t>SECTION BREAK/ TRANSITION SLIDE</a:t>
            </a:r>
          </a:p>
        </p:txBody>
      </p:sp>
    </p:spTree>
    <p:extLst>
      <p:ext uri="{BB962C8B-B14F-4D97-AF65-F5344CB8AC3E}">
        <p14:creationId xmlns:p14="http://schemas.microsoft.com/office/powerpoint/2010/main" val="20573426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cluttered desk&#10;&#10;Description automatically generated">
            <a:extLst>
              <a:ext uri="{FF2B5EF4-FFF2-40B4-BE49-F238E27FC236}">
                <a16:creationId xmlns:a16="http://schemas.microsoft.com/office/drawing/2014/main" id="{1CF682F6-C293-6A4D-9B1E-DF7CC929D32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5115" y="-1"/>
            <a:ext cx="12056885" cy="6858001"/>
          </a:xfrm>
          <a:prstGeom prst="rect">
            <a:avLst/>
          </a:prstGeom>
        </p:spPr>
      </p:pic>
      <p:sp>
        <p:nvSpPr>
          <p:cNvPr id="7" name="Text Placeholder 12">
            <a:extLst>
              <a:ext uri="{FF2B5EF4-FFF2-40B4-BE49-F238E27FC236}">
                <a16:creationId xmlns:a16="http://schemas.microsoft.com/office/drawing/2014/main" id="{5510073B-537B-0D49-B4E1-5AC772D5D15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0" y="2810667"/>
            <a:ext cx="5997575" cy="12366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>
                <a:solidFill>
                  <a:schemeClr val="bg1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dirty="0"/>
              <a:t>SECTION BREAK/ TRANSITION SLIDE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A9CE911-8C0F-D644-9594-86E95F21AB2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5873" y="6054291"/>
            <a:ext cx="2613718" cy="475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770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view of a city&#10;&#10;Description automatically generated">
            <a:extLst>
              <a:ext uri="{FF2B5EF4-FFF2-40B4-BE49-F238E27FC236}">
                <a16:creationId xmlns:a16="http://schemas.microsoft.com/office/drawing/2014/main" id="{AE3A9CA1-3A58-114E-BACF-9ED266B0412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0146" y="0"/>
            <a:ext cx="12041463" cy="6858000"/>
          </a:xfrm>
          <a:prstGeom prst="rect">
            <a:avLst/>
          </a:prstGeom>
        </p:spPr>
      </p:pic>
      <p:sp>
        <p:nvSpPr>
          <p:cNvPr id="6" name="Text Placeholder 12">
            <a:extLst>
              <a:ext uri="{FF2B5EF4-FFF2-40B4-BE49-F238E27FC236}">
                <a16:creationId xmlns:a16="http://schemas.microsoft.com/office/drawing/2014/main" id="{FCFFE94B-123E-C04C-82CB-EE0C2A59F64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0" y="587013"/>
            <a:ext cx="5997575" cy="12366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>
                <a:solidFill>
                  <a:schemeClr val="bg1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dirty="0"/>
              <a:t>SECTION BREAK/ TRANSITION SLIDE</a:t>
            </a:r>
          </a:p>
        </p:txBody>
      </p:sp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A87BEBE7-662D-334D-B3DD-14531AD2BAD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5873" y="6064223"/>
            <a:ext cx="2613718" cy="475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6296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view of a city at night&#10;&#10;Description automatically generated">
            <a:extLst>
              <a:ext uri="{FF2B5EF4-FFF2-40B4-BE49-F238E27FC236}">
                <a16:creationId xmlns:a16="http://schemas.microsoft.com/office/drawing/2014/main" id="{3C3AEF05-C58F-7B4F-A88C-D5659D3A5FE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"/>
          <a:stretch/>
        </p:blipFill>
        <p:spPr>
          <a:xfrm>
            <a:off x="140147" y="-1"/>
            <a:ext cx="12041462" cy="6858001"/>
          </a:xfrm>
          <a:prstGeom prst="rect">
            <a:avLst/>
          </a:prstGeom>
        </p:spPr>
      </p:pic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6747931A-6D7B-6240-AF8E-48071025707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0" y="587013"/>
            <a:ext cx="5997575" cy="12366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>
                <a:solidFill>
                  <a:schemeClr val="bg1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dirty="0"/>
              <a:t>SECTION BREAK/ TRANSITION SLIDE</a:t>
            </a:r>
          </a:p>
        </p:txBody>
      </p: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72352A9-751F-A14B-A030-D47E30C63BA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5873" y="6064223"/>
            <a:ext cx="2613718" cy="475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2567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AE6203-7543-CE47-8A1E-A889E9113A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785" y="620440"/>
            <a:ext cx="4992556" cy="13255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HEADING TEXT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1FC070BE-1FEE-F04B-B456-3EF06CBAAE5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62785" y="2244844"/>
            <a:ext cx="4660243" cy="8309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i="1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defRPr>
            </a:lvl1pPr>
            <a:lvl2pPr marL="457200" indent="0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We are a world-class medical destination at the forefront of transformative education, science, medicine, and healthcare.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145ACD58-D78E-8E48-9455-5C51433032A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2802" y="3610038"/>
            <a:ext cx="4660900" cy="2560637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BB379"/>
              </a:buClr>
              <a:buSzTx/>
              <a:buFont typeface="Arial" panose="020B0604020202020204" pitchFamily="34" charset="0"/>
              <a:buChar char="•"/>
              <a:tabLst/>
              <a:defRPr sz="16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Font typeface="Arial" panose="020B0604020202020204" pitchFamily="34" charset="0"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buFont typeface="Arial" panose="020B0604020202020204" pitchFamily="34" charset="0"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buFont typeface="Arial" panose="020B0604020202020204" pitchFamily="34" charset="0"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BB379"/>
              </a:buClr>
              <a:buSzTx/>
              <a:tabLst/>
              <a:defRPr/>
            </a:pPr>
            <a:r>
              <a:rPr lang="en-US" dirty="0"/>
              <a:t>Bullet point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BB379"/>
              </a:buClr>
              <a:buSzTx/>
              <a:tabLst/>
              <a:defRPr/>
            </a:pPr>
            <a:r>
              <a:rPr lang="en-US" dirty="0"/>
              <a:t>Bullet point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BB379"/>
              </a:buClr>
              <a:buSzTx/>
              <a:tabLst/>
              <a:defRPr/>
            </a:pPr>
            <a:r>
              <a:rPr lang="en-US" dirty="0"/>
              <a:t>Bullet point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BB379"/>
              </a:buClr>
              <a:buSzTx/>
              <a:tabLst/>
              <a:defRPr/>
            </a:pPr>
            <a:r>
              <a:rPr lang="en-US" dirty="0"/>
              <a:t>Bullet point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BB379"/>
              </a:buClr>
              <a:buSzTx/>
              <a:tabLst/>
              <a:defRPr/>
            </a:pPr>
            <a:r>
              <a:rPr lang="en-US" dirty="0"/>
              <a:t>Bullet point</a:t>
            </a:r>
          </a:p>
          <a:p>
            <a:pPr lvl="0"/>
            <a:endParaRPr lang="en-US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A23DA182-ED9A-0045-A9F8-B4FE7EBCB5A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62785" y="3256878"/>
            <a:ext cx="2700338" cy="3305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SUBHEADING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24D301D-51D2-7B49-B36F-2D3B066FD32F}"/>
              </a:ext>
            </a:extLst>
          </p:cNvPr>
          <p:cNvSpPr/>
          <p:nvPr userDrawn="1"/>
        </p:nvSpPr>
        <p:spPr>
          <a:xfrm>
            <a:off x="0" y="555892"/>
            <a:ext cx="416859" cy="1219120"/>
          </a:xfrm>
          <a:prstGeom prst="rect">
            <a:avLst/>
          </a:prstGeom>
          <a:solidFill>
            <a:srgbClr val="CBB3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Picture Placeholder 15">
            <a:extLst>
              <a:ext uri="{FF2B5EF4-FFF2-40B4-BE49-F238E27FC236}">
                <a16:creationId xmlns:a16="http://schemas.microsoft.com/office/drawing/2014/main" id="{BBB4CB9C-ACE6-C049-B0B7-CFE3862C2E2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555887" y="1"/>
            <a:ext cx="5636113" cy="685799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i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CLICK ICON TO INSERT</a:t>
            </a:r>
            <a:br>
              <a:rPr lang="en-US" dirty="0"/>
            </a:br>
            <a:r>
              <a:rPr lang="en-US" dirty="0"/>
              <a:t>PICTURE OR GRAPHIC</a:t>
            </a:r>
          </a:p>
        </p:txBody>
      </p:sp>
    </p:spTree>
    <p:extLst>
      <p:ext uri="{BB962C8B-B14F-4D97-AF65-F5344CB8AC3E}">
        <p14:creationId xmlns:p14="http://schemas.microsoft.com/office/powerpoint/2010/main" val="1750613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ma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4A6B9E0-8BB5-5A4E-B3FD-96457F7267FA}"/>
              </a:ext>
            </a:extLst>
          </p:cNvPr>
          <p:cNvSpPr/>
          <p:nvPr userDrawn="1"/>
        </p:nvSpPr>
        <p:spPr>
          <a:xfrm>
            <a:off x="0" y="555892"/>
            <a:ext cx="416859" cy="707886"/>
          </a:xfrm>
          <a:prstGeom prst="rect">
            <a:avLst/>
          </a:prstGeom>
          <a:solidFill>
            <a:srgbClr val="CBB3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EC8EB69E-47F3-694D-A275-23388F3B4E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784" y="620441"/>
            <a:ext cx="9143215" cy="643338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HEADING TEXT GOES HERE</a:t>
            </a:r>
          </a:p>
        </p:txBody>
      </p:sp>
      <p:sp>
        <p:nvSpPr>
          <p:cNvPr id="13" name="Text Placeholder 17">
            <a:extLst>
              <a:ext uri="{FF2B5EF4-FFF2-40B4-BE49-F238E27FC236}">
                <a16:creationId xmlns:a16="http://schemas.microsoft.com/office/drawing/2014/main" id="{0F974FB2-8D75-DA41-B324-DD4C53B0A3C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62784" y="1922114"/>
            <a:ext cx="4660243" cy="8309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i="1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defRPr>
            </a:lvl1pPr>
            <a:lvl2pPr marL="457200" indent="0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We are a world-class medical destination at the forefront of transformative education, science, medicine, and healthcare. </a:t>
            </a:r>
          </a:p>
        </p:txBody>
      </p:sp>
      <p:sp>
        <p:nvSpPr>
          <p:cNvPr id="14" name="Text Placeholder 19">
            <a:extLst>
              <a:ext uri="{FF2B5EF4-FFF2-40B4-BE49-F238E27FC236}">
                <a16:creationId xmlns:a16="http://schemas.microsoft.com/office/drawing/2014/main" id="{2C089CB9-1237-DF47-979F-BF42687AD1A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2801" y="3278343"/>
            <a:ext cx="4660900" cy="2560637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BB379"/>
              </a:buClr>
              <a:buSzTx/>
              <a:buFont typeface="Arial" panose="020B0604020202020204" pitchFamily="34" charset="0"/>
              <a:buChar char="•"/>
              <a:tabLst/>
              <a:defRPr sz="16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Font typeface="Arial" panose="020B0604020202020204" pitchFamily="34" charset="0"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buFont typeface="Arial" panose="020B0604020202020204" pitchFamily="34" charset="0"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buFont typeface="Arial" panose="020B0604020202020204" pitchFamily="34" charset="0"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BB379"/>
              </a:buClr>
              <a:buSzTx/>
              <a:tabLst/>
              <a:defRPr/>
            </a:pPr>
            <a:r>
              <a:rPr lang="en-US" dirty="0"/>
              <a:t>Bullet point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BB379"/>
              </a:buClr>
              <a:buSzTx/>
              <a:tabLst/>
              <a:defRPr/>
            </a:pPr>
            <a:r>
              <a:rPr lang="en-US" dirty="0"/>
              <a:t>Bullet point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BB379"/>
              </a:buClr>
              <a:buSzTx/>
              <a:tabLst/>
              <a:defRPr/>
            </a:pPr>
            <a:r>
              <a:rPr lang="en-US" dirty="0"/>
              <a:t>Bullet point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BB379"/>
              </a:buClr>
              <a:buSzTx/>
              <a:tabLst/>
              <a:defRPr/>
            </a:pPr>
            <a:r>
              <a:rPr lang="en-US" dirty="0"/>
              <a:t>Bullet point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BB379"/>
              </a:buClr>
              <a:buSzTx/>
              <a:tabLst/>
              <a:defRPr/>
            </a:pPr>
            <a:r>
              <a:rPr lang="en-US" dirty="0"/>
              <a:t>Bullet point</a:t>
            </a:r>
          </a:p>
          <a:p>
            <a:pPr lvl="0"/>
            <a:endParaRPr lang="en-US" dirty="0"/>
          </a:p>
        </p:txBody>
      </p:sp>
      <p:sp>
        <p:nvSpPr>
          <p:cNvPr id="15" name="Text Placeholder 21">
            <a:extLst>
              <a:ext uri="{FF2B5EF4-FFF2-40B4-BE49-F238E27FC236}">
                <a16:creationId xmlns:a16="http://schemas.microsoft.com/office/drawing/2014/main" id="{1AA03A5E-6068-E541-BC6B-D15350A09AF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62784" y="2925183"/>
            <a:ext cx="2700338" cy="3305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SUBHEADING</a:t>
            </a:r>
          </a:p>
        </p:txBody>
      </p:sp>
      <p:sp>
        <p:nvSpPr>
          <p:cNvPr id="18" name="Picture Placeholder 15">
            <a:extLst>
              <a:ext uri="{FF2B5EF4-FFF2-40B4-BE49-F238E27FC236}">
                <a16:creationId xmlns:a16="http://schemas.microsoft.com/office/drawing/2014/main" id="{8AE174FD-3800-994F-BFA6-327768F3831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104724" y="1922114"/>
            <a:ext cx="5324475" cy="391686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i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CLICK ICON TO INSERT</a:t>
            </a:r>
            <a:br>
              <a:rPr lang="en-US" dirty="0"/>
            </a:br>
            <a:r>
              <a:rPr lang="en-US" dirty="0"/>
              <a:t>PICTURE OR GRAPHIC</a:t>
            </a:r>
          </a:p>
        </p:txBody>
      </p:sp>
    </p:spTree>
    <p:extLst>
      <p:ext uri="{BB962C8B-B14F-4D97-AF65-F5344CB8AC3E}">
        <p14:creationId xmlns:p14="http://schemas.microsoft.com/office/powerpoint/2010/main" val="28071060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inical Car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5F646B38-2DA4-0D4B-ADBF-652AA90F5193}"/>
              </a:ext>
            </a:extLst>
          </p:cNvPr>
          <p:cNvGrpSpPr/>
          <p:nvPr userDrawn="1"/>
        </p:nvGrpSpPr>
        <p:grpSpPr>
          <a:xfrm>
            <a:off x="600622" y="494100"/>
            <a:ext cx="946988" cy="946988"/>
            <a:chOff x="3693446" y="2806995"/>
            <a:chExt cx="946988" cy="946988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79BCEFF0-634C-2141-9CAA-A4B41968BB86}"/>
                </a:ext>
              </a:extLst>
            </p:cNvPr>
            <p:cNvSpPr/>
            <p:nvPr/>
          </p:nvSpPr>
          <p:spPr>
            <a:xfrm>
              <a:off x="3693446" y="2806995"/>
              <a:ext cx="946988" cy="946988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CBB379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FB0DEC4-6C7E-2D41-86D8-E0D0C3DBA7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809665" y="2909785"/>
              <a:ext cx="720601" cy="720601"/>
            </a:xfrm>
            <a:prstGeom prst="rect">
              <a:avLst/>
            </a:prstGeom>
          </p:spPr>
        </p:pic>
      </p:grpSp>
      <p:sp>
        <p:nvSpPr>
          <p:cNvPr id="10" name="Title 1">
            <a:extLst>
              <a:ext uri="{FF2B5EF4-FFF2-40B4-BE49-F238E27FC236}">
                <a16:creationId xmlns:a16="http://schemas.microsoft.com/office/drawing/2014/main" id="{1DF9BF6F-5BE5-A949-A2BE-FEB6D3DE73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63829" y="811650"/>
            <a:ext cx="4660243" cy="311888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lang="en-US" dirty="0"/>
              <a:t>CLINICAL CARE HEADLINE</a:t>
            </a:r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632BF96A-B5EB-CE4D-B28C-D3E503A4302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62784" y="1922114"/>
            <a:ext cx="4660243" cy="8309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i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defRPr>
            </a:lvl1pPr>
            <a:lvl2pPr marL="457200" indent="0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We are a world-class medical destination at the forefront of transformative education, science, medicine, and healthcare. </a:t>
            </a:r>
          </a:p>
        </p:txBody>
      </p:sp>
      <p:sp>
        <p:nvSpPr>
          <p:cNvPr id="13" name="Text Placeholder 19">
            <a:extLst>
              <a:ext uri="{FF2B5EF4-FFF2-40B4-BE49-F238E27FC236}">
                <a16:creationId xmlns:a16="http://schemas.microsoft.com/office/drawing/2014/main" id="{B78C0FC2-AC0D-294F-9B31-E0C4B664BC3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2801" y="3278343"/>
            <a:ext cx="4660900" cy="2560637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BB379"/>
              </a:buClr>
              <a:buSzTx/>
              <a:buFont typeface="Arial" panose="020B0604020202020204" pitchFamily="34" charset="0"/>
              <a:buChar char="•"/>
              <a:tabLst/>
              <a:defRPr sz="16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Font typeface="Arial" panose="020B0604020202020204" pitchFamily="34" charset="0"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buFont typeface="Arial" panose="020B0604020202020204" pitchFamily="34" charset="0"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buFont typeface="Arial" panose="020B0604020202020204" pitchFamily="34" charset="0"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BB379"/>
              </a:buClr>
              <a:buSzTx/>
              <a:tabLst/>
              <a:defRPr/>
            </a:pPr>
            <a:r>
              <a:rPr lang="en-US" dirty="0"/>
              <a:t>Bullet point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BB379"/>
              </a:buClr>
              <a:buSzTx/>
              <a:tabLst/>
              <a:defRPr/>
            </a:pPr>
            <a:r>
              <a:rPr lang="en-US" dirty="0"/>
              <a:t>Bullet point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BB379"/>
              </a:buClr>
              <a:buSzTx/>
              <a:tabLst/>
              <a:defRPr/>
            </a:pPr>
            <a:r>
              <a:rPr lang="en-US" dirty="0"/>
              <a:t>Bullet point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BB379"/>
              </a:buClr>
              <a:buSzTx/>
              <a:tabLst/>
              <a:defRPr/>
            </a:pPr>
            <a:r>
              <a:rPr lang="en-US" dirty="0"/>
              <a:t>Bullet point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BB379"/>
              </a:buClr>
              <a:buSzTx/>
              <a:tabLst/>
              <a:defRPr/>
            </a:pPr>
            <a:r>
              <a:rPr lang="en-US" dirty="0"/>
              <a:t>Bullet point</a:t>
            </a:r>
          </a:p>
          <a:p>
            <a:pPr lvl="0"/>
            <a:endParaRPr lang="en-US" dirty="0"/>
          </a:p>
        </p:txBody>
      </p:sp>
      <p:sp>
        <p:nvSpPr>
          <p:cNvPr id="14" name="Text Placeholder 21">
            <a:extLst>
              <a:ext uri="{FF2B5EF4-FFF2-40B4-BE49-F238E27FC236}">
                <a16:creationId xmlns:a16="http://schemas.microsoft.com/office/drawing/2014/main" id="{97048F38-8868-E245-9A6A-ACE7B8690CF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62784" y="2925183"/>
            <a:ext cx="2700338" cy="3305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SUBHEADING</a:t>
            </a:r>
          </a:p>
        </p:txBody>
      </p:sp>
      <p:sp>
        <p:nvSpPr>
          <p:cNvPr id="19" name="Picture Placeholder 15">
            <a:extLst>
              <a:ext uri="{FF2B5EF4-FFF2-40B4-BE49-F238E27FC236}">
                <a16:creationId xmlns:a16="http://schemas.microsoft.com/office/drawing/2014/main" id="{2C5BB342-F305-7C4A-AB1C-2B52530AFB7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555887" y="1"/>
            <a:ext cx="5636113" cy="685799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i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CLICK ICON TO INSERT</a:t>
            </a:r>
            <a:br>
              <a:rPr lang="en-US" dirty="0"/>
            </a:br>
            <a:r>
              <a:rPr lang="en-US" dirty="0"/>
              <a:t>PICTURE OR GRAPHIC</a:t>
            </a:r>
          </a:p>
        </p:txBody>
      </p:sp>
    </p:spTree>
    <p:extLst>
      <p:ext uri="{BB962C8B-B14F-4D97-AF65-F5344CB8AC3E}">
        <p14:creationId xmlns:p14="http://schemas.microsoft.com/office/powerpoint/2010/main" val="25722514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nova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3D797ACA-64C8-7D40-89A6-029F81442CA3}"/>
              </a:ext>
            </a:extLst>
          </p:cNvPr>
          <p:cNvGrpSpPr/>
          <p:nvPr userDrawn="1"/>
        </p:nvGrpSpPr>
        <p:grpSpPr>
          <a:xfrm>
            <a:off x="600622" y="494100"/>
            <a:ext cx="946988" cy="946988"/>
            <a:chOff x="600622" y="494100"/>
            <a:chExt cx="946988" cy="946988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0FF4B835-26A5-6446-8C81-08408FEF2E79}"/>
                </a:ext>
              </a:extLst>
            </p:cNvPr>
            <p:cNvSpPr/>
            <p:nvPr/>
          </p:nvSpPr>
          <p:spPr>
            <a:xfrm>
              <a:off x="600622" y="494100"/>
              <a:ext cx="946988" cy="946988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CBB379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5" name="Picture 4" descr="A close up of a logo&#10;&#10;Description automatically generated">
              <a:extLst>
                <a:ext uri="{FF2B5EF4-FFF2-40B4-BE49-F238E27FC236}">
                  <a16:creationId xmlns:a16="http://schemas.microsoft.com/office/drawing/2014/main" id="{C1B9D8A2-E10E-C240-BB52-98F8170767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65483" y="658960"/>
              <a:ext cx="617266" cy="617266"/>
            </a:xfrm>
            <a:prstGeom prst="rect">
              <a:avLst/>
            </a:prstGeom>
          </p:spPr>
        </p:pic>
      </p:grpSp>
      <p:sp>
        <p:nvSpPr>
          <p:cNvPr id="6" name="Title 1">
            <a:extLst>
              <a:ext uri="{FF2B5EF4-FFF2-40B4-BE49-F238E27FC236}">
                <a16:creationId xmlns:a16="http://schemas.microsoft.com/office/drawing/2014/main" id="{725F7162-D169-464C-AC28-508EBE3089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63829" y="811650"/>
            <a:ext cx="4660243" cy="311888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lang="en-US" dirty="0"/>
              <a:t>INNOVATION HEADLINE</a:t>
            </a:r>
          </a:p>
        </p:txBody>
      </p:sp>
      <p:sp>
        <p:nvSpPr>
          <p:cNvPr id="7" name="Text Placeholder 17">
            <a:extLst>
              <a:ext uri="{FF2B5EF4-FFF2-40B4-BE49-F238E27FC236}">
                <a16:creationId xmlns:a16="http://schemas.microsoft.com/office/drawing/2014/main" id="{0A904540-C743-F240-9D83-88C35256DDF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62784" y="1922114"/>
            <a:ext cx="4660243" cy="8309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i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defRPr>
            </a:lvl1pPr>
            <a:lvl2pPr marL="457200" indent="0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We are a world-class medical destination at the forefront of transformative education, science, medicine, and healthcare. </a:t>
            </a:r>
          </a:p>
        </p:txBody>
      </p:sp>
      <p:sp>
        <p:nvSpPr>
          <p:cNvPr id="8" name="Text Placeholder 19">
            <a:extLst>
              <a:ext uri="{FF2B5EF4-FFF2-40B4-BE49-F238E27FC236}">
                <a16:creationId xmlns:a16="http://schemas.microsoft.com/office/drawing/2014/main" id="{C27EDD35-7F0C-4E41-A6AF-912CBA83E02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2801" y="3278343"/>
            <a:ext cx="4660900" cy="2560637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BB379"/>
              </a:buClr>
              <a:buSzTx/>
              <a:buFont typeface="Arial" panose="020B0604020202020204" pitchFamily="34" charset="0"/>
              <a:buChar char="•"/>
              <a:tabLst/>
              <a:defRPr sz="16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Font typeface="Arial" panose="020B0604020202020204" pitchFamily="34" charset="0"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buFont typeface="Arial" panose="020B0604020202020204" pitchFamily="34" charset="0"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buFont typeface="Arial" panose="020B0604020202020204" pitchFamily="34" charset="0"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BB379"/>
              </a:buClr>
              <a:buSzTx/>
              <a:tabLst/>
              <a:defRPr/>
            </a:pPr>
            <a:r>
              <a:rPr lang="en-US" dirty="0"/>
              <a:t>Bullet point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BB379"/>
              </a:buClr>
              <a:buSzTx/>
              <a:tabLst/>
              <a:defRPr/>
            </a:pPr>
            <a:r>
              <a:rPr lang="en-US" dirty="0"/>
              <a:t>Bullet point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BB379"/>
              </a:buClr>
              <a:buSzTx/>
              <a:tabLst/>
              <a:defRPr/>
            </a:pPr>
            <a:r>
              <a:rPr lang="en-US" dirty="0"/>
              <a:t>Bullet point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BB379"/>
              </a:buClr>
              <a:buSzTx/>
              <a:tabLst/>
              <a:defRPr/>
            </a:pPr>
            <a:r>
              <a:rPr lang="en-US" dirty="0"/>
              <a:t>Bullet point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BB379"/>
              </a:buClr>
              <a:buSzTx/>
              <a:tabLst/>
              <a:defRPr/>
            </a:pPr>
            <a:r>
              <a:rPr lang="en-US" dirty="0"/>
              <a:t>Bullet point</a:t>
            </a:r>
          </a:p>
          <a:p>
            <a:pPr lvl="0"/>
            <a:endParaRPr lang="en-US" dirty="0"/>
          </a:p>
        </p:txBody>
      </p:sp>
      <p:sp>
        <p:nvSpPr>
          <p:cNvPr id="9" name="Text Placeholder 21">
            <a:extLst>
              <a:ext uri="{FF2B5EF4-FFF2-40B4-BE49-F238E27FC236}">
                <a16:creationId xmlns:a16="http://schemas.microsoft.com/office/drawing/2014/main" id="{62B64F62-B39C-884B-AA09-8D7E8B40FDA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62784" y="2925183"/>
            <a:ext cx="2700338" cy="3305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SUBHEADING</a:t>
            </a:r>
          </a:p>
        </p:txBody>
      </p:sp>
      <p:sp>
        <p:nvSpPr>
          <p:cNvPr id="11" name="Picture Placeholder 15">
            <a:extLst>
              <a:ext uri="{FF2B5EF4-FFF2-40B4-BE49-F238E27FC236}">
                <a16:creationId xmlns:a16="http://schemas.microsoft.com/office/drawing/2014/main" id="{56B375AC-58B2-7345-BDF1-578A007A55C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555887" y="1"/>
            <a:ext cx="5636113" cy="685799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i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CLICK ICON TO INSERT</a:t>
            </a:r>
            <a:br>
              <a:rPr lang="en-US" dirty="0"/>
            </a:br>
            <a:r>
              <a:rPr lang="en-US" dirty="0"/>
              <a:t>PICTURE OR GRAPHIC</a:t>
            </a:r>
          </a:p>
        </p:txBody>
      </p:sp>
    </p:spTree>
    <p:extLst>
      <p:ext uri="{BB962C8B-B14F-4D97-AF65-F5344CB8AC3E}">
        <p14:creationId xmlns:p14="http://schemas.microsoft.com/office/powerpoint/2010/main" val="6467836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earch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DE5AD0B6-2B6C-FA4D-ABA4-26B7B50E3F8B}"/>
              </a:ext>
            </a:extLst>
          </p:cNvPr>
          <p:cNvGrpSpPr/>
          <p:nvPr userDrawn="1"/>
        </p:nvGrpSpPr>
        <p:grpSpPr>
          <a:xfrm>
            <a:off x="600622" y="494100"/>
            <a:ext cx="946988" cy="946988"/>
            <a:chOff x="600622" y="494100"/>
            <a:chExt cx="946988" cy="946988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0F3A379D-1320-A64A-8C76-30C9FE7FC1BD}"/>
                </a:ext>
              </a:extLst>
            </p:cNvPr>
            <p:cNvSpPr/>
            <p:nvPr/>
          </p:nvSpPr>
          <p:spPr>
            <a:xfrm>
              <a:off x="600622" y="494100"/>
              <a:ext cx="946988" cy="946988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CBB379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A7CB0C8-EBE5-7748-8915-FC6D08E1C14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1972" y="615449"/>
              <a:ext cx="704288" cy="704288"/>
            </a:xfrm>
            <a:prstGeom prst="rect">
              <a:avLst/>
            </a:prstGeom>
          </p:spPr>
        </p:pic>
      </p:grpSp>
      <p:sp>
        <p:nvSpPr>
          <p:cNvPr id="6" name="Title 1">
            <a:extLst>
              <a:ext uri="{FF2B5EF4-FFF2-40B4-BE49-F238E27FC236}">
                <a16:creationId xmlns:a16="http://schemas.microsoft.com/office/drawing/2014/main" id="{751C049B-037A-E74B-943B-377837A7AA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63829" y="811650"/>
            <a:ext cx="4581107" cy="311888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lang="en-US" dirty="0"/>
              <a:t>RESEARCH HEADLINE</a:t>
            </a:r>
          </a:p>
        </p:txBody>
      </p:sp>
      <p:sp>
        <p:nvSpPr>
          <p:cNvPr id="7" name="Text Placeholder 17">
            <a:extLst>
              <a:ext uri="{FF2B5EF4-FFF2-40B4-BE49-F238E27FC236}">
                <a16:creationId xmlns:a16="http://schemas.microsoft.com/office/drawing/2014/main" id="{97AAA9A8-1C75-6440-999B-00827C6CC01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62784" y="1922114"/>
            <a:ext cx="4660243" cy="8309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i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defRPr>
            </a:lvl1pPr>
            <a:lvl2pPr marL="457200" indent="0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We are a world-class medical destination at the forefront of transformative education, science, medicine, and healthcare. </a:t>
            </a:r>
          </a:p>
        </p:txBody>
      </p:sp>
      <p:sp>
        <p:nvSpPr>
          <p:cNvPr id="8" name="Text Placeholder 19">
            <a:extLst>
              <a:ext uri="{FF2B5EF4-FFF2-40B4-BE49-F238E27FC236}">
                <a16:creationId xmlns:a16="http://schemas.microsoft.com/office/drawing/2014/main" id="{94B577A8-CF1D-3142-A816-011F969413F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2801" y="3278343"/>
            <a:ext cx="4660900" cy="2560637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BB379"/>
              </a:buClr>
              <a:buSzTx/>
              <a:buFont typeface="Arial" panose="020B0604020202020204" pitchFamily="34" charset="0"/>
              <a:buChar char="•"/>
              <a:tabLst/>
              <a:defRPr sz="16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Font typeface="Arial" panose="020B0604020202020204" pitchFamily="34" charset="0"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buFont typeface="Arial" panose="020B0604020202020204" pitchFamily="34" charset="0"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buFont typeface="Arial" panose="020B0604020202020204" pitchFamily="34" charset="0"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BB379"/>
              </a:buClr>
              <a:buSzTx/>
              <a:tabLst/>
              <a:defRPr/>
            </a:pPr>
            <a:r>
              <a:rPr lang="en-US" dirty="0"/>
              <a:t>Bullet point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BB379"/>
              </a:buClr>
              <a:buSzTx/>
              <a:tabLst/>
              <a:defRPr/>
            </a:pPr>
            <a:r>
              <a:rPr lang="en-US" dirty="0"/>
              <a:t>Bullet point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BB379"/>
              </a:buClr>
              <a:buSzTx/>
              <a:tabLst/>
              <a:defRPr/>
            </a:pPr>
            <a:r>
              <a:rPr lang="en-US" dirty="0"/>
              <a:t>Bullet point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BB379"/>
              </a:buClr>
              <a:buSzTx/>
              <a:tabLst/>
              <a:defRPr/>
            </a:pPr>
            <a:r>
              <a:rPr lang="en-US" dirty="0"/>
              <a:t>Bullet point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BB379"/>
              </a:buClr>
              <a:buSzTx/>
              <a:tabLst/>
              <a:defRPr/>
            </a:pPr>
            <a:r>
              <a:rPr lang="en-US" dirty="0"/>
              <a:t>Bullet point</a:t>
            </a:r>
          </a:p>
          <a:p>
            <a:pPr lvl="0"/>
            <a:endParaRPr lang="en-US" dirty="0"/>
          </a:p>
        </p:txBody>
      </p:sp>
      <p:sp>
        <p:nvSpPr>
          <p:cNvPr id="9" name="Text Placeholder 21">
            <a:extLst>
              <a:ext uri="{FF2B5EF4-FFF2-40B4-BE49-F238E27FC236}">
                <a16:creationId xmlns:a16="http://schemas.microsoft.com/office/drawing/2014/main" id="{8FF370A9-2602-D74B-AE49-0AC661AFF67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62784" y="2925183"/>
            <a:ext cx="2700338" cy="3305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SUBHEADING</a:t>
            </a:r>
          </a:p>
        </p:txBody>
      </p:sp>
      <p:sp>
        <p:nvSpPr>
          <p:cNvPr id="11" name="Picture Placeholder 15">
            <a:extLst>
              <a:ext uri="{FF2B5EF4-FFF2-40B4-BE49-F238E27FC236}">
                <a16:creationId xmlns:a16="http://schemas.microsoft.com/office/drawing/2014/main" id="{453BF050-CD13-C94C-B9CE-B2E72A1FA25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555887" y="1"/>
            <a:ext cx="5636113" cy="685799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i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CLICK ICON TO INSERT</a:t>
            </a:r>
            <a:br>
              <a:rPr lang="en-US" dirty="0"/>
            </a:br>
            <a:r>
              <a:rPr lang="en-US" dirty="0"/>
              <a:t>PICTURE OR GRAPHIC</a:t>
            </a:r>
          </a:p>
        </p:txBody>
      </p:sp>
    </p:spTree>
    <p:extLst>
      <p:ext uri="{BB962C8B-B14F-4D97-AF65-F5344CB8AC3E}">
        <p14:creationId xmlns:p14="http://schemas.microsoft.com/office/powerpoint/2010/main" val="38978683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duca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E525F57E-86A8-8144-8038-AEFA51EB9EED}"/>
              </a:ext>
            </a:extLst>
          </p:cNvPr>
          <p:cNvSpPr/>
          <p:nvPr userDrawn="1"/>
        </p:nvSpPr>
        <p:spPr>
          <a:xfrm>
            <a:off x="600622" y="494100"/>
            <a:ext cx="946988" cy="946988"/>
          </a:xfrm>
          <a:prstGeom prst="ellipse">
            <a:avLst/>
          </a:prstGeom>
          <a:solidFill>
            <a:schemeClr val="bg1"/>
          </a:solidFill>
          <a:ln w="38100">
            <a:solidFill>
              <a:srgbClr val="CBB37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A53CE1-7B8D-F74E-9A10-561D816A71A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6579" y="598495"/>
            <a:ext cx="765089" cy="76508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FCD0229-8FEF-1A41-9E88-9ED0CD2C66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63829" y="811650"/>
            <a:ext cx="4660243" cy="311888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lang="en-US" dirty="0"/>
              <a:t>EDUCATION HEADLINE</a:t>
            </a:r>
          </a:p>
        </p:txBody>
      </p:sp>
      <p:sp>
        <p:nvSpPr>
          <p:cNvPr id="6" name="Text Placeholder 17">
            <a:extLst>
              <a:ext uri="{FF2B5EF4-FFF2-40B4-BE49-F238E27FC236}">
                <a16:creationId xmlns:a16="http://schemas.microsoft.com/office/drawing/2014/main" id="{34875887-C26C-EF4B-9E8B-B815DE9A0D5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62784" y="1922114"/>
            <a:ext cx="4660243" cy="8309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i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defRPr>
            </a:lvl1pPr>
            <a:lvl2pPr marL="457200" indent="0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We are a world-class medical destination at the forefront of transformative education, science, medicine, and healthcare. </a:t>
            </a:r>
          </a:p>
        </p:txBody>
      </p:sp>
      <p:sp>
        <p:nvSpPr>
          <p:cNvPr id="7" name="Text Placeholder 19">
            <a:extLst>
              <a:ext uri="{FF2B5EF4-FFF2-40B4-BE49-F238E27FC236}">
                <a16:creationId xmlns:a16="http://schemas.microsoft.com/office/drawing/2014/main" id="{2DD5ABC8-4DA4-B141-AA0E-20711C2626D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2801" y="3278343"/>
            <a:ext cx="4660900" cy="2560637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BB379"/>
              </a:buClr>
              <a:buSzTx/>
              <a:buFont typeface="Arial" panose="020B0604020202020204" pitchFamily="34" charset="0"/>
              <a:buChar char="•"/>
              <a:tabLst/>
              <a:defRPr sz="16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Font typeface="Arial" panose="020B0604020202020204" pitchFamily="34" charset="0"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buFont typeface="Arial" panose="020B0604020202020204" pitchFamily="34" charset="0"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buFont typeface="Arial" panose="020B0604020202020204" pitchFamily="34" charset="0"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BB379"/>
              </a:buClr>
              <a:buSzTx/>
              <a:tabLst/>
              <a:defRPr/>
            </a:pPr>
            <a:r>
              <a:rPr lang="en-US" dirty="0"/>
              <a:t>Bullet point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BB379"/>
              </a:buClr>
              <a:buSzTx/>
              <a:tabLst/>
              <a:defRPr/>
            </a:pPr>
            <a:r>
              <a:rPr lang="en-US" dirty="0"/>
              <a:t>Bullet point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BB379"/>
              </a:buClr>
              <a:buSzTx/>
              <a:tabLst/>
              <a:defRPr/>
            </a:pPr>
            <a:r>
              <a:rPr lang="en-US" dirty="0"/>
              <a:t>Bullet point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BB379"/>
              </a:buClr>
              <a:buSzTx/>
              <a:tabLst/>
              <a:defRPr/>
            </a:pPr>
            <a:r>
              <a:rPr lang="en-US" dirty="0"/>
              <a:t>Bullet point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BB379"/>
              </a:buClr>
              <a:buSzTx/>
              <a:tabLst/>
              <a:defRPr/>
            </a:pPr>
            <a:r>
              <a:rPr lang="en-US" dirty="0"/>
              <a:t>Bullet point</a:t>
            </a:r>
          </a:p>
          <a:p>
            <a:pPr lvl="0"/>
            <a:endParaRPr lang="en-US" dirty="0"/>
          </a:p>
        </p:txBody>
      </p:sp>
      <p:sp>
        <p:nvSpPr>
          <p:cNvPr id="8" name="Text Placeholder 21">
            <a:extLst>
              <a:ext uri="{FF2B5EF4-FFF2-40B4-BE49-F238E27FC236}">
                <a16:creationId xmlns:a16="http://schemas.microsoft.com/office/drawing/2014/main" id="{3CF7DBDE-C516-2645-9102-1B4C37B249C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62784" y="2925183"/>
            <a:ext cx="2700338" cy="3305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SUBHEADING</a:t>
            </a:r>
          </a:p>
        </p:txBody>
      </p:sp>
      <p:sp>
        <p:nvSpPr>
          <p:cNvPr id="10" name="Picture Placeholder 15">
            <a:extLst>
              <a:ext uri="{FF2B5EF4-FFF2-40B4-BE49-F238E27FC236}">
                <a16:creationId xmlns:a16="http://schemas.microsoft.com/office/drawing/2014/main" id="{987A6143-9BFB-0640-8A56-E6D2AFCAE10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555887" y="1"/>
            <a:ext cx="5636113" cy="685799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i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CLICK ICON TO INSERT</a:t>
            </a:r>
            <a:br>
              <a:rPr lang="en-US" dirty="0"/>
            </a:br>
            <a:r>
              <a:rPr lang="en-US" dirty="0"/>
              <a:t>PICTURE OR GRAPHIC</a:t>
            </a:r>
          </a:p>
        </p:txBody>
      </p:sp>
    </p:spTree>
    <p:extLst>
      <p:ext uri="{BB962C8B-B14F-4D97-AF65-F5344CB8AC3E}">
        <p14:creationId xmlns:p14="http://schemas.microsoft.com/office/powerpoint/2010/main" val="24489154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Text no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9">
            <a:extLst>
              <a:ext uri="{FF2B5EF4-FFF2-40B4-BE49-F238E27FC236}">
                <a16:creationId xmlns:a16="http://schemas.microsoft.com/office/drawing/2014/main" id="{9AFDB238-CE84-D341-B157-1AA523A75A0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62966" y="2543238"/>
            <a:ext cx="4660900" cy="2560637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BB379"/>
              </a:buClr>
              <a:buSzPct val="110000"/>
              <a:buFont typeface="Arial" panose="020B0604020202020204" pitchFamily="34" charset="0"/>
              <a:buChar char="•"/>
              <a:tabLst/>
              <a:defRPr sz="16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Font typeface="Arial" panose="020B0604020202020204" pitchFamily="34" charset="0"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buFont typeface="Arial" panose="020B0604020202020204" pitchFamily="34" charset="0"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buFont typeface="Arial" panose="020B0604020202020204" pitchFamily="34" charset="0"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BB379"/>
              </a:buClr>
              <a:buSzTx/>
              <a:tabLst/>
              <a:defRPr/>
            </a:pPr>
            <a:r>
              <a:rPr lang="en-US" dirty="0"/>
              <a:t>Bullet point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BB379"/>
              </a:buClr>
              <a:buSzTx/>
              <a:tabLst/>
              <a:defRPr/>
            </a:pPr>
            <a:r>
              <a:rPr lang="en-US" dirty="0"/>
              <a:t>Bullet point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BB379"/>
              </a:buClr>
              <a:buSzTx/>
              <a:tabLst/>
              <a:defRPr/>
            </a:pPr>
            <a:r>
              <a:rPr lang="en-US" dirty="0"/>
              <a:t>Bullet point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BB379"/>
              </a:buClr>
              <a:buSzTx/>
              <a:tabLst/>
              <a:defRPr/>
            </a:pPr>
            <a:r>
              <a:rPr lang="en-US" dirty="0"/>
              <a:t>Bullet point</a:t>
            </a:r>
          </a:p>
          <a:p>
            <a:pPr lvl="0"/>
            <a:endParaRPr lang="en-US" dirty="0"/>
          </a:p>
        </p:txBody>
      </p:sp>
      <p:sp>
        <p:nvSpPr>
          <p:cNvPr id="10" name="Text Placeholder 21">
            <a:extLst>
              <a:ext uri="{FF2B5EF4-FFF2-40B4-BE49-F238E27FC236}">
                <a16:creationId xmlns:a16="http://schemas.microsoft.com/office/drawing/2014/main" id="{0EAD4234-EBED-FC4C-AC38-CEE9D587354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62949" y="2100430"/>
            <a:ext cx="2700338" cy="3305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SUBHEADER TEXT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E9F6BA08-429D-4C46-A161-74FD957782A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012825" y="1389063"/>
            <a:ext cx="5324475" cy="39989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i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CLICK ICON TO INSERT</a:t>
            </a:r>
            <a:br>
              <a:rPr lang="en-US" dirty="0"/>
            </a:br>
            <a:r>
              <a:rPr lang="en-US" dirty="0"/>
              <a:t>PICTURE OR GRAPHIC</a:t>
            </a:r>
          </a:p>
        </p:txBody>
      </p:sp>
    </p:spTree>
    <p:extLst>
      <p:ext uri="{BB962C8B-B14F-4D97-AF65-F5344CB8AC3E}">
        <p14:creationId xmlns:p14="http://schemas.microsoft.com/office/powerpoint/2010/main" val="36685029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/Brea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sitting at a table using a computer&#10;&#10;Description automatically generated">
            <a:extLst>
              <a:ext uri="{FF2B5EF4-FFF2-40B4-BE49-F238E27FC236}">
                <a16:creationId xmlns:a16="http://schemas.microsoft.com/office/drawing/2014/main" id="{5B5AF314-6C09-934D-BDD2-4D265D3A7B3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7785" y="0"/>
            <a:ext cx="12054215" cy="6858000"/>
          </a:xfrm>
          <a:prstGeom prst="rect">
            <a:avLst/>
          </a:prstGeom>
        </p:spPr>
      </p:pic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B9B43E3F-9CDB-1941-90CE-D4A6CAA3467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5873" y="6064223"/>
            <a:ext cx="2613718" cy="47576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062460-7156-124C-8F95-CF83C8A652D2}"/>
              </a:ext>
            </a:extLst>
          </p:cNvPr>
          <p:cNvSpPr/>
          <p:nvPr userDrawn="1"/>
        </p:nvSpPr>
        <p:spPr>
          <a:xfrm>
            <a:off x="0" y="0"/>
            <a:ext cx="142240" cy="6858000"/>
          </a:xfrm>
          <a:prstGeom prst="rect">
            <a:avLst/>
          </a:prstGeom>
          <a:solidFill>
            <a:srgbClr val="CBB37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512994B7-EBE5-5547-9B7C-94C22155B6E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06068" y="2876656"/>
            <a:ext cx="5997575" cy="12366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>
                <a:solidFill>
                  <a:schemeClr val="bg1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dirty="0"/>
              <a:t>SECTION BREAK/ TRANSITION SLIDE</a:t>
            </a:r>
          </a:p>
        </p:txBody>
      </p:sp>
    </p:spTree>
    <p:extLst>
      <p:ext uri="{BB962C8B-B14F-4D97-AF65-F5344CB8AC3E}">
        <p14:creationId xmlns:p14="http://schemas.microsoft.com/office/powerpoint/2010/main" val="39562592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theme" Target="../theme/theme3.xml"/><Relationship Id="rId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14000">
              <a:schemeClr val="bg1">
                <a:lumMod val="97000"/>
              </a:schemeClr>
            </a:gs>
            <a:gs pos="100000">
              <a:schemeClr val="bg1">
                <a:lumMod val="9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B0C6E7D-0691-E845-A7E5-00631560AC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-194001"/>
            <a:ext cx="12191999" cy="705200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190085F-B6F6-BB4C-AFE0-865C96C35AB6}"/>
              </a:ext>
            </a:extLst>
          </p:cNvPr>
          <p:cNvSpPr/>
          <p:nvPr userDrawn="1"/>
        </p:nvSpPr>
        <p:spPr>
          <a:xfrm>
            <a:off x="2" y="2017795"/>
            <a:ext cx="8525434" cy="894007"/>
          </a:xfrm>
          <a:prstGeom prst="rect">
            <a:avLst/>
          </a:prstGeom>
          <a:solidFill>
            <a:srgbClr val="CFB87C">
              <a:alpha val="85098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4F23775-81D2-0941-971E-8BD0B8611163}"/>
              </a:ext>
            </a:extLst>
          </p:cNvPr>
          <p:cNvSpPr txBox="1">
            <a:spLocks/>
          </p:cNvSpPr>
          <p:nvPr userDrawn="1"/>
        </p:nvSpPr>
        <p:spPr>
          <a:xfrm>
            <a:off x="241433" y="2117487"/>
            <a:ext cx="9144000" cy="894008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bg1">
                    <a:lumMod val="95000"/>
                  </a:schemeClr>
                </a:solidFill>
                <a:latin typeface="Helvetica" pitchFamily="2" charset="0"/>
              </a:rPr>
              <a:t>POWERPOINT TITLE	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A9E7E00-36E3-3542-B275-5CBA869A6B1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8190" y="1176983"/>
            <a:ext cx="6401094" cy="614842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DF865A41-D263-7E44-AD86-0DD07B34166B}"/>
              </a:ext>
            </a:extLst>
          </p:cNvPr>
          <p:cNvSpPr txBox="1">
            <a:spLocks/>
          </p:cNvSpPr>
          <p:nvPr userDrawn="1"/>
        </p:nvSpPr>
        <p:spPr>
          <a:xfrm>
            <a:off x="1225519" y="2911802"/>
            <a:ext cx="7299917" cy="638486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800" dirty="0">
                <a:latin typeface="Helvetica Light" panose="020B0403020202020204" pitchFamily="34" charset="0"/>
              </a:rPr>
              <a:t>Insert Subtitle</a:t>
            </a:r>
          </a:p>
        </p:txBody>
      </p:sp>
    </p:spTree>
    <p:extLst>
      <p:ext uri="{BB962C8B-B14F-4D97-AF65-F5344CB8AC3E}">
        <p14:creationId xmlns:p14="http://schemas.microsoft.com/office/powerpoint/2010/main" val="1661049006"/>
      </p:ext>
    </p:extLst>
  </p:cSld>
  <p:clrMap bg1="lt1" tx1="dk1" bg2="lt2" tx2="dk2" accent1="accent1" accent2="accent2" accent3="accent3" accent4="accent4" accent5="accent5" accent6="accent6" hlink="hlink" folHlink="folHlink"/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hdr="0" ftr="0" dt="0"/>
  <p:txStyles>
    <p:titleStyle>
      <a:lvl1pPr algn="l" defTabSz="457200" rtl="0" eaLnBrk="1" latinLnBrk="0" hangingPunct="1">
        <a:spcBef>
          <a:spcPct val="0"/>
        </a:spcBef>
        <a:buNone/>
        <a:defRPr sz="4000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rgbClr val="A49566"/>
        </a:buClr>
        <a:buSzPct val="90000"/>
        <a:buFont typeface="Meiryo" charset="-128"/>
        <a:buChar char="➧"/>
        <a:defRPr sz="3200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1pPr>
      <a:lvl2pPr marL="742950" indent="-285750" algn="l" defTabSz="457200" rtl="0" eaLnBrk="1" latinLnBrk="0" hangingPunct="1">
        <a:spcBef>
          <a:spcPct val="20000"/>
        </a:spcBef>
        <a:buClr>
          <a:srgbClr val="A49566"/>
        </a:buClr>
        <a:buSzPct val="90000"/>
        <a:buFont typeface="Wingdings" charset="2"/>
        <a:buChar char="§"/>
        <a:defRPr sz="3200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2pPr>
      <a:lvl3pPr marL="1143000" indent="-228600" algn="l" defTabSz="457200" rtl="0" eaLnBrk="1" latinLnBrk="0" hangingPunct="1">
        <a:spcBef>
          <a:spcPct val="20000"/>
        </a:spcBef>
        <a:buClr>
          <a:srgbClr val="A49566"/>
        </a:buClr>
        <a:buSzPct val="90000"/>
        <a:buFont typeface="Meiryo" charset="-128"/>
        <a:buChar char="➧"/>
        <a:defRPr sz="3200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3pPr>
      <a:lvl4pPr marL="1600200" indent="-228600" algn="l" defTabSz="457200" rtl="0" eaLnBrk="1" latinLnBrk="0" hangingPunct="1">
        <a:spcBef>
          <a:spcPct val="20000"/>
        </a:spcBef>
        <a:buClr>
          <a:srgbClr val="A49566"/>
        </a:buClr>
        <a:buSzPct val="90000"/>
        <a:buFont typeface="Wingdings" charset="2"/>
        <a:buChar char="§"/>
        <a:defRPr sz="3200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4pPr>
      <a:lvl5pPr marL="2057400" indent="-228600" algn="l" defTabSz="457200" rtl="0" eaLnBrk="1" latinLnBrk="0" hangingPunct="1">
        <a:spcBef>
          <a:spcPct val="20000"/>
        </a:spcBef>
        <a:buClr>
          <a:srgbClr val="A49566"/>
        </a:buClr>
        <a:buSzPct val="90000"/>
        <a:buFont typeface="Meiryo" charset="-128"/>
        <a:buChar char="➧"/>
        <a:defRPr sz="3200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3889B16-B69F-144B-9575-31ACC7D7EEBD}"/>
              </a:ext>
            </a:extLst>
          </p:cNvPr>
          <p:cNvPicPr>
            <a:picLocks noChangeAspect="1"/>
          </p:cNvPicPr>
          <p:nvPr userDrawn="1"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5873" y="6054291"/>
            <a:ext cx="2613718" cy="47576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29D82DB-C54A-DD48-ACC9-321C5E21CB24}"/>
              </a:ext>
            </a:extLst>
          </p:cNvPr>
          <p:cNvSpPr/>
          <p:nvPr userDrawn="1"/>
        </p:nvSpPr>
        <p:spPr>
          <a:xfrm>
            <a:off x="9987280" y="6317974"/>
            <a:ext cx="215878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" panose="020B0403020202020204" pitchFamily="34" charset="0"/>
              </a:rPr>
              <a:t>PRESENTATION TITLE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E4A15A6-10A8-0C48-9D7A-94270C27E8FC}"/>
              </a:ext>
            </a:extLst>
          </p:cNvPr>
          <p:cNvCxnSpPr>
            <a:cxnSpLocks/>
          </p:cNvCxnSpPr>
          <p:nvPr userDrawn="1"/>
        </p:nvCxnSpPr>
        <p:spPr>
          <a:xfrm>
            <a:off x="10324990" y="6266539"/>
            <a:ext cx="148336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9D1A38E3-D28F-1C42-BDF8-EC581A238458}"/>
              </a:ext>
            </a:extLst>
          </p:cNvPr>
          <p:cNvSpPr/>
          <p:nvPr userDrawn="1"/>
        </p:nvSpPr>
        <p:spPr>
          <a:xfrm>
            <a:off x="0" y="0"/>
            <a:ext cx="142240" cy="6858000"/>
          </a:xfrm>
          <a:prstGeom prst="rect">
            <a:avLst/>
          </a:prstGeom>
          <a:solidFill>
            <a:srgbClr val="CBB37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12121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91" r:id="rId2"/>
    <p:sldLayoutId id="2147483687" r:id="rId3"/>
    <p:sldLayoutId id="2147483688" r:id="rId4"/>
    <p:sldLayoutId id="2147483696" r:id="rId5"/>
    <p:sldLayoutId id="2147483697" r:id="rId6"/>
    <p:sldLayoutId id="2147483698" r:id="rId7"/>
    <p:sldLayoutId id="2147483689" r:id="rId8"/>
    <p:sldLayoutId id="2147483692" r:id="rId9"/>
    <p:sldLayoutId id="2147483693" r:id="rId10"/>
    <p:sldLayoutId id="2147483694" r:id="rId11"/>
    <p:sldLayoutId id="2147483695" r:id="rId12"/>
    <p:sldLayoutId id="2147483700" r:id="rId13"/>
    <p:sldLayoutId id="2147483701" r:id="rId14"/>
    <p:sldLayoutId id="2147483702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tx1"/>
          </a:solidFill>
          <a:latin typeface="Helvetica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60CB55F-7018-8045-A62A-AFC80237AC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66261"/>
            <a:ext cx="12191999" cy="695076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5999311-31A2-5445-A802-17D1F02724AC}"/>
              </a:ext>
            </a:extLst>
          </p:cNvPr>
          <p:cNvSpPr/>
          <p:nvPr userDrawn="1"/>
        </p:nvSpPr>
        <p:spPr>
          <a:xfrm>
            <a:off x="1" y="2025525"/>
            <a:ext cx="7858584" cy="894007"/>
          </a:xfrm>
          <a:prstGeom prst="rect">
            <a:avLst/>
          </a:prstGeom>
          <a:solidFill>
            <a:srgbClr val="CFB87C">
              <a:alpha val="85098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993065C-C879-5E46-9E43-F2AA0068548C}"/>
              </a:ext>
            </a:extLst>
          </p:cNvPr>
          <p:cNvSpPr txBox="1">
            <a:spLocks/>
          </p:cNvSpPr>
          <p:nvPr userDrawn="1"/>
        </p:nvSpPr>
        <p:spPr>
          <a:xfrm>
            <a:off x="1457490" y="1929783"/>
            <a:ext cx="9144000" cy="1085490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1" dirty="0">
                <a:solidFill>
                  <a:schemeClr val="bg1">
                    <a:lumMod val="95000"/>
                  </a:schemeClr>
                </a:solidFill>
                <a:latin typeface="Helvetica" pitchFamily="2" charset="0"/>
              </a:rPr>
              <a:t>THANK YOU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F56A806-CA4D-C646-9E64-B6D7EDF6E19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57490" y="1219201"/>
            <a:ext cx="6401094" cy="614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065809"/>
      </p:ext>
    </p:extLst>
  </p:cSld>
  <p:clrMap bg1="lt1" tx1="dk1" bg2="lt2" tx2="dk2" accent1="accent1" accent2="accent2" accent3="accent3" accent4="accent4" accent5="accent5" accent6="accent6" hlink="hlink" folHlink="folHlink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1604670C-E670-CE47-9545-E6736381DE2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-194001"/>
            <a:ext cx="12191999" cy="705200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5F7BDD8-8641-8841-9B92-E853C2D4F027}"/>
              </a:ext>
            </a:extLst>
          </p:cNvPr>
          <p:cNvSpPr/>
          <p:nvPr/>
        </p:nvSpPr>
        <p:spPr>
          <a:xfrm>
            <a:off x="0" y="2017795"/>
            <a:ext cx="8525434" cy="894007"/>
          </a:xfrm>
          <a:prstGeom prst="rect">
            <a:avLst/>
          </a:prstGeom>
          <a:solidFill>
            <a:srgbClr val="CFB87C">
              <a:alpha val="85098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2B4D204A-4FCA-0344-A580-1895CAC5DF14}"/>
              </a:ext>
            </a:extLst>
          </p:cNvPr>
          <p:cNvSpPr txBox="1">
            <a:spLocks/>
          </p:cNvSpPr>
          <p:nvPr/>
        </p:nvSpPr>
        <p:spPr>
          <a:xfrm>
            <a:off x="-155730" y="1890033"/>
            <a:ext cx="9144000" cy="894008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 fontScale="7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bg1">
                    <a:lumMod val="95000"/>
                  </a:schemeClr>
                </a:solidFill>
                <a:latin typeface="Helvetica" pitchFamily="2" charset="0"/>
              </a:rPr>
              <a:t>Journal Club 6: Modeling Count	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1BA0C49-94AF-6348-A500-6FFC79924F5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8190" y="1176983"/>
            <a:ext cx="6401094" cy="614842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A3C19C29-F206-A74F-A2B5-7A04A5F61F07}"/>
              </a:ext>
            </a:extLst>
          </p:cNvPr>
          <p:cNvSpPr txBox="1">
            <a:spLocks/>
          </p:cNvSpPr>
          <p:nvPr/>
        </p:nvSpPr>
        <p:spPr>
          <a:xfrm>
            <a:off x="1225519" y="2911802"/>
            <a:ext cx="7299917" cy="638486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 fontScale="8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800" dirty="0">
                <a:latin typeface="Helvetica Light" panose="020B0403020202020204" pitchFamily="34" charset="0"/>
              </a:rPr>
              <a:t>Dominic Adducci</a:t>
            </a:r>
          </a:p>
          <a:p>
            <a:pPr algn="r"/>
            <a:r>
              <a:rPr lang="en-US" sz="2800" dirty="0">
                <a:latin typeface="Helvetica Light" panose="020B0403020202020204" pitchFamily="34" charset="0"/>
              </a:rPr>
              <a:t>March 13, 2024</a:t>
            </a:r>
          </a:p>
        </p:txBody>
      </p:sp>
    </p:spTree>
    <p:extLst>
      <p:ext uri="{BB962C8B-B14F-4D97-AF65-F5344CB8AC3E}">
        <p14:creationId xmlns:p14="http://schemas.microsoft.com/office/powerpoint/2010/main" val="12679127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E2E99-698A-0630-650C-CFF4315BA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RNA-Seq Model Start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122B81-4867-ACF1-8639-5A2B88269D7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2784" y="1837470"/>
            <a:ext cx="9249435" cy="2762239"/>
          </a:xfrm>
        </p:spPr>
        <p:txBody>
          <a:bodyPr/>
          <a:lstStyle/>
          <a:p>
            <a:pPr>
              <a:buClr>
                <a:schemeClr val="tx1"/>
              </a:buClr>
            </a:pPr>
            <a:r>
              <a:rPr lang="en-US" sz="2400" dirty="0"/>
              <a:t>Random vector of RNA-Seq reads for observational unit</a:t>
            </a:r>
          </a:p>
          <a:p>
            <a:pPr marL="1257300" lvl="2" indent="-342900"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US" sz="2400" dirty="0"/>
              <a:t>Observational unit – biological sample</a:t>
            </a:r>
          </a:p>
          <a:p>
            <a:pPr marL="1257300" lvl="2" indent="-342900"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US" sz="2400" dirty="0"/>
              <a:t>Condition on the total number of RNA-Seq reads for unit</a:t>
            </a:r>
          </a:p>
          <a:p>
            <a:pPr marL="1257300" lvl="2" indent="-342900"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US" sz="2400" dirty="0"/>
              <a:t>Multinomial model for entire column</a:t>
            </a:r>
          </a:p>
          <a:p>
            <a:pPr marL="1257300" lvl="2" indent="-342900"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US" sz="2400" dirty="0"/>
              <a:t>Binomial model for individual cell in a column</a:t>
            </a:r>
          </a:p>
          <a:p>
            <a:pPr marL="1257300" lvl="2" indent="-342900"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US" sz="2400" dirty="0"/>
              <a:t>Poisson approximation to the binomial distribution  </a:t>
            </a:r>
          </a:p>
        </p:txBody>
      </p:sp>
    </p:spTree>
    <p:extLst>
      <p:ext uri="{BB962C8B-B14F-4D97-AF65-F5344CB8AC3E}">
        <p14:creationId xmlns:p14="http://schemas.microsoft.com/office/powerpoint/2010/main" val="42942466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73DD82-EAEF-4BD8-9A50-A563692E0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RNA-Seq Expected Count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F907621-3414-614B-53AF-5725A7AC8A86}"/>
                  </a:ext>
                </a:extLst>
              </p:cNvPr>
              <p:cNvSpPr txBox="1"/>
              <p:nvPr/>
            </p:nvSpPr>
            <p:spPr>
              <a:xfrm>
                <a:off x="3375891" y="1681017"/>
                <a:ext cx="5440218" cy="5178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𝑖𝑗𝑘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𝑗𝑘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𝑖𝑘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𝑗𝑘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𝑖𝑘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F907621-3414-614B-53AF-5725A7AC8A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5891" y="1681017"/>
                <a:ext cx="5440218" cy="51783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1827F7AF-0954-D98D-4480-62F71805D95A}"/>
              </a:ext>
            </a:extLst>
          </p:cNvPr>
          <p:cNvSpPr txBox="1"/>
          <p:nvPr/>
        </p:nvSpPr>
        <p:spPr>
          <a:xfrm>
            <a:off x="3135745" y="2410690"/>
            <a:ext cx="592050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Y</a:t>
            </a:r>
            <a:r>
              <a:rPr lang="en-US" baseline="-25000" dirty="0" err="1"/>
              <a:t>ijk</a:t>
            </a:r>
            <a:r>
              <a:rPr lang="en-US" baseline="-25000" dirty="0"/>
              <a:t> </a:t>
            </a:r>
            <a:r>
              <a:rPr lang="en-US" dirty="0"/>
              <a:t>= random variable for number of RNA-Seq reads for gene </a:t>
            </a:r>
            <a:r>
              <a:rPr lang="en-US" dirty="0" err="1"/>
              <a:t>i</a:t>
            </a:r>
            <a:r>
              <a:rPr lang="en-US" dirty="0"/>
              <a:t> from observational unit j, in treatment group k</a:t>
            </a:r>
          </a:p>
          <a:p>
            <a:pPr algn="ctr"/>
            <a:endParaRPr lang="en-US" dirty="0"/>
          </a:p>
          <a:p>
            <a:pPr algn="ctr"/>
            <a:r>
              <a:rPr lang="en-US" dirty="0" err="1"/>
              <a:t>m</a:t>
            </a:r>
            <a:r>
              <a:rPr lang="en-US" baseline="-25000" dirty="0" err="1"/>
              <a:t>jk</a:t>
            </a:r>
            <a:r>
              <a:rPr lang="en-US" dirty="0"/>
              <a:t> = total number of RNA-Seq reads for observational unit j within group k (active library size)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µ</a:t>
            </a:r>
            <a:r>
              <a:rPr lang="en-US" baseline="-25000" dirty="0" err="1"/>
              <a:t>ik</a:t>
            </a:r>
            <a:r>
              <a:rPr lang="en-US" dirty="0"/>
              <a:t> = expected number of genes </a:t>
            </a:r>
            <a:r>
              <a:rPr lang="en-US" dirty="0" err="1"/>
              <a:t>i</a:t>
            </a:r>
            <a:r>
              <a:rPr lang="en-US" dirty="0"/>
              <a:t> in group k (relative frequency)</a:t>
            </a:r>
          </a:p>
          <a:p>
            <a:pPr algn="ctr"/>
            <a:endParaRPr lang="en-US" dirty="0"/>
          </a:p>
          <a:p>
            <a:pPr algn="ctr"/>
            <a:r>
              <a:rPr lang="el-GR" dirty="0"/>
              <a:t>Π</a:t>
            </a:r>
            <a:r>
              <a:rPr lang="en-US" baseline="-25000" dirty="0" err="1"/>
              <a:t>ik</a:t>
            </a:r>
            <a:r>
              <a:rPr lang="en-US" dirty="0"/>
              <a:t> = proportion of genes </a:t>
            </a:r>
            <a:r>
              <a:rPr lang="en-US" dirty="0" err="1"/>
              <a:t>i</a:t>
            </a:r>
            <a:r>
              <a:rPr lang="en-US" dirty="0"/>
              <a:t> in group k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10874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D0D45B-413E-7719-3988-6D419A2BC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RNA-Seq Poisson and NB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36849F-EF50-D260-1A88-B93B3752C2E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2783" y="2001699"/>
            <a:ext cx="9143215" cy="2854602"/>
          </a:xfrm>
        </p:spPr>
        <p:txBody>
          <a:bodyPr/>
          <a:lstStyle/>
          <a:p>
            <a:pPr>
              <a:buClr>
                <a:schemeClr val="tx1"/>
              </a:buClr>
            </a:pPr>
            <a:r>
              <a:rPr lang="en-US" sz="2400" dirty="0"/>
              <a:t>Differential expression is established if </a:t>
            </a:r>
            <a:r>
              <a:rPr lang="el-GR" sz="2400" dirty="0"/>
              <a:t>π</a:t>
            </a:r>
            <a:r>
              <a:rPr lang="en-US" sz="2400" baseline="-25000" dirty="0"/>
              <a:t>i1</a:t>
            </a:r>
            <a:r>
              <a:rPr lang="en-US" sz="2400" dirty="0"/>
              <a:t> is significantly different from </a:t>
            </a:r>
            <a:r>
              <a:rPr lang="el-GR" sz="2400" dirty="0"/>
              <a:t>π</a:t>
            </a:r>
            <a:r>
              <a:rPr lang="en-US" sz="2400" baseline="-25000" dirty="0"/>
              <a:t>i2</a:t>
            </a:r>
            <a:r>
              <a:rPr lang="en-US" sz="2400" dirty="0"/>
              <a:t> for gene </a:t>
            </a:r>
            <a:r>
              <a:rPr lang="en-US" sz="2400" dirty="0" err="1"/>
              <a:t>i</a:t>
            </a:r>
            <a:r>
              <a:rPr lang="en-US" sz="2400" dirty="0"/>
              <a:t> </a:t>
            </a:r>
          </a:p>
          <a:p>
            <a:pPr>
              <a:buClr>
                <a:schemeClr val="tx1"/>
              </a:buClr>
            </a:pPr>
            <a:r>
              <a:rPr lang="en-US" sz="2400" dirty="0"/>
              <a:t>Poisson variance significantly greater than mean – overdispersion</a:t>
            </a:r>
          </a:p>
          <a:p>
            <a:pPr>
              <a:buClr>
                <a:schemeClr val="tx1"/>
              </a:buClr>
            </a:pPr>
            <a:r>
              <a:rPr lang="en-US" sz="2400" dirty="0"/>
              <a:t>Negative Binomial (NB) distribution can be thought of as a gamma mixture of Poisson distributions</a:t>
            </a:r>
          </a:p>
          <a:p>
            <a:pPr>
              <a:buClr>
                <a:schemeClr val="tx1"/>
              </a:buClr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228569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57D86-5748-03D0-9D6E-B328146EA1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RNA-Seq Robinson and Smyth – NB2 Distribution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4B785A8-5CEB-3645-D803-A04317AF2AF8}"/>
                  </a:ext>
                </a:extLst>
              </p:cNvPr>
              <p:cNvSpPr txBox="1"/>
              <p:nvPr/>
            </p:nvSpPr>
            <p:spPr>
              <a:xfrm>
                <a:off x="2713181" y="1941477"/>
                <a:ext cx="6645564" cy="7304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If </a:t>
                </a:r>
                <a:r>
                  <a:rPr lang="en-US" dirty="0" err="1"/>
                  <a:t>Y</a:t>
                </a:r>
                <a:r>
                  <a:rPr lang="en-US" baseline="-25000" dirty="0" err="1"/>
                  <a:t>ijk</a:t>
                </a:r>
                <a:r>
                  <a:rPr lang="en-US" dirty="0"/>
                  <a:t> has a Poisson distribution, then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𝑖𝑗𝑘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𝑖𝑘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If </a:t>
                </a:r>
                <a:r>
                  <a:rPr lang="en-US" dirty="0" err="1"/>
                  <a:t>Y</a:t>
                </a:r>
                <a:r>
                  <a:rPr lang="en-US" baseline="-25000" dirty="0" err="1"/>
                  <a:t>ijk</a:t>
                </a:r>
                <a:r>
                  <a:rPr lang="en-US" dirty="0"/>
                  <a:t> has an NB2 distribution, then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𝑖𝑗𝑘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(1+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4B785A8-5CEB-3645-D803-A04317AF2A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3181" y="1941477"/>
                <a:ext cx="6645564" cy="730456"/>
              </a:xfrm>
              <a:prstGeom prst="rect">
                <a:avLst/>
              </a:prstGeom>
              <a:blipFill>
                <a:blip r:embed="rId3"/>
                <a:stretch>
                  <a:fillRect l="-734" t="-1667" b="-9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5EB60CE0-54AA-0721-04BA-923E92FC214D}"/>
              </a:ext>
            </a:extLst>
          </p:cNvPr>
          <p:cNvSpPr txBox="1"/>
          <p:nvPr/>
        </p:nvSpPr>
        <p:spPr>
          <a:xfrm>
            <a:off x="1560945" y="2992582"/>
            <a:ext cx="895003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The </a:t>
            </a:r>
            <a:r>
              <a:rPr lang="el-GR" sz="2400" dirty="0"/>
              <a:t>φ</a:t>
            </a:r>
            <a:r>
              <a:rPr lang="en-US" sz="2400" dirty="0"/>
              <a:t> parameter models biological variability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Test based on known φ far more powerful than test based on estimated </a:t>
            </a:r>
            <a:r>
              <a:rPr lang="el-GR" sz="2400" dirty="0"/>
              <a:t>φ</a:t>
            </a:r>
            <a:r>
              <a:rPr lang="en-US" sz="2400" dirty="0"/>
              <a:t>, due to small sample size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Assuming a constant φ across genes equivalent to a known φ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This assumption does NOT hold for many data sets</a:t>
            </a:r>
          </a:p>
        </p:txBody>
      </p:sp>
    </p:spTree>
    <p:extLst>
      <p:ext uri="{BB962C8B-B14F-4D97-AF65-F5344CB8AC3E}">
        <p14:creationId xmlns:p14="http://schemas.microsoft.com/office/powerpoint/2010/main" val="2386440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D19EF7-4C82-BDF7-B6E4-3F4FB7AE2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RNA-Seq NBP Distribution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040A8BD-02B0-3F81-8CCD-68B2F93D21F6}"/>
                  </a:ext>
                </a:extLst>
              </p:cNvPr>
              <p:cNvSpPr txBox="1"/>
              <p:nvPr/>
            </p:nvSpPr>
            <p:spPr>
              <a:xfrm>
                <a:off x="2805545" y="1902691"/>
                <a:ext cx="6580910" cy="4113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If </a:t>
                </a:r>
                <a:r>
                  <a:rPr lang="en-US" dirty="0" err="1"/>
                  <a:t>Y</a:t>
                </a:r>
                <a:r>
                  <a:rPr lang="en-US" baseline="-25000" dirty="0" err="1"/>
                  <a:t>ijk</a:t>
                </a:r>
                <a:r>
                  <a:rPr lang="en-US" dirty="0"/>
                  <a:t> has an NBP distribution, then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𝑖𝑗𝑘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(1+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𝑖𝑘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040A8BD-02B0-3F81-8CCD-68B2F93D21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5545" y="1902691"/>
                <a:ext cx="6580910" cy="411395"/>
              </a:xfrm>
              <a:prstGeom prst="rect">
                <a:avLst/>
              </a:prstGeom>
              <a:blipFill>
                <a:blip r:embed="rId2"/>
                <a:stretch>
                  <a:fillRect l="-741" t="-2941" b="-16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93BEC07B-B9C0-B6F9-2D23-1C3F5B96C935}"/>
              </a:ext>
            </a:extLst>
          </p:cNvPr>
          <p:cNvSpPr txBox="1"/>
          <p:nvPr/>
        </p:nvSpPr>
        <p:spPr>
          <a:xfrm>
            <a:off x="2249054" y="2604923"/>
            <a:ext cx="769389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Solution proposed by authors is the NBP distribution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NB2 is a specific version of NBP where α = 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Two parameters of </a:t>
            </a:r>
            <a:r>
              <a:rPr lang="el-GR" sz="2400" dirty="0"/>
              <a:t>φ</a:t>
            </a:r>
            <a:r>
              <a:rPr lang="en-US" sz="2400" dirty="0"/>
              <a:t> and </a:t>
            </a:r>
            <a:r>
              <a:rPr lang="el-GR" sz="2400" dirty="0"/>
              <a:t>α</a:t>
            </a:r>
            <a:r>
              <a:rPr lang="en-US" sz="2400" dirty="0"/>
              <a:t> are estimated from all genes combined, and subsequently treated as known, saving statistical power</a:t>
            </a:r>
          </a:p>
        </p:txBody>
      </p:sp>
    </p:spTree>
    <p:extLst>
      <p:ext uri="{BB962C8B-B14F-4D97-AF65-F5344CB8AC3E}">
        <p14:creationId xmlns:p14="http://schemas.microsoft.com/office/powerpoint/2010/main" val="9770427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5ECBF-1721-0AED-B7CD-139F5B335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RNA-Seq </a:t>
            </a:r>
            <a:r>
              <a:rPr lang="en-US" dirty="0" err="1"/>
              <a:t>DESeq</a:t>
            </a:r>
            <a:r>
              <a:rPr lang="en-US" dirty="0"/>
              <a:t> Method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7E3768C-D687-765F-3673-5D0F1959F225}"/>
                  </a:ext>
                </a:extLst>
              </p:cNvPr>
              <p:cNvSpPr txBox="1"/>
              <p:nvPr/>
            </p:nvSpPr>
            <p:spPr>
              <a:xfrm>
                <a:off x="2683163" y="1708727"/>
                <a:ext cx="6825673" cy="4113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Anders and Huber approach (</a:t>
                </a:r>
                <a:r>
                  <a:rPr lang="en-US" dirty="0" err="1"/>
                  <a:t>DESeq</a:t>
                </a:r>
                <a:r>
                  <a:rPr lang="en-US" dirty="0"/>
                  <a:t>):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𝑖𝑗𝑘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(1+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7E3768C-D687-765F-3673-5D0F1959F2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3163" y="1708727"/>
                <a:ext cx="6825673" cy="411395"/>
              </a:xfrm>
              <a:prstGeom prst="rect">
                <a:avLst/>
              </a:prstGeom>
              <a:blipFill>
                <a:blip r:embed="rId2"/>
                <a:stretch>
                  <a:fillRect l="-714" t="-2941" r="-268" b="-16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3ED47956-A614-FA75-31EB-7D3F4DE986DA}"/>
              </a:ext>
            </a:extLst>
          </p:cNvPr>
          <p:cNvSpPr txBox="1"/>
          <p:nvPr/>
        </p:nvSpPr>
        <p:spPr>
          <a:xfrm>
            <a:off x="2027381" y="2438400"/>
            <a:ext cx="813723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DESeq</a:t>
            </a:r>
            <a:r>
              <a:rPr lang="en-US" sz="2400" dirty="0"/>
              <a:t> method generalizes the Robinson and Smyth approach by incorporating relationship between </a:t>
            </a:r>
            <a:r>
              <a:rPr lang="el-GR" sz="2400" dirty="0"/>
              <a:t>φ</a:t>
            </a:r>
            <a:r>
              <a:rPr lang="en-US" sz="2400" dirty="0"/>
              <a:t> and </a:t>
            </a:r>
            <a:r>
              <a:rPr lang="el-GR" sz="2400" dirty="0"/>
              <a:t>α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 nonparametric regression estimates dependence of </a:t>
            </a:r>
            <a:r>
              <a:rPr lang="el-GR" sz="2400" dirty="0"/>
              <a:t>φ</a:t>
            </a:r>
            <a:r>
              <a:rPr lang="en-US" sz="2400" dirty="0"/>
              <a:t> on </a:t>
            </a:r>
            <a:r>
              <a:rPr lang="el-GR" sz="2400" dirty="0"/>
              <a:t>α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“trend” option in </a:t>
            </a:r>
            <a:r>
              <a:rPr lang="en-US" sz="2400" dirty="0" err="1"/>
              <a:t>EdgeR</a:t>
            </a:r>
            <a:r>
              <a:rPr lang="en-US" sz="2400" dirty="0"/>
              <a:t> incorporates nonparametric regression modeling of </a:t>
            </a:r>
            <a:r>
              <a:rPr lang="el-GR" sz="2400" dirty="0"/>
              <a:t>φ</a:t>
            </a:r>
            <a:r>
              <a:rPr lang="el-GR" sz="2400" baseline="-25000" dirty="0"/>
              <a:t>μ</a:t>
            </a:r>
            <a:r>
              <a:rPr lang="en-US" sz="2400" baseline="-25000" dirty="0"/>
              <a:t> </a:t>
            </a:r>
            <a:r>
              <a:rPr lang="en-US" sz="2400" dirty="0"/>
              <a:t>within an empirical Bayes estimation scheme. </a:t>
            </a:r>
          </a:p>
        </p:txBody>
      </p:sp>
    </p:spTree>
    <p:extLst>
      <p:ext uri="{BB962C8B-B14F-4D97-AF65-F5344CB8AC3E}">
        <p14:creationId xmlns:p14="http://schemas.microsoft.com/office/powerpoint/2010/main" val="26170945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1AE17-F83C-A0CA-69C5-B54048B39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RNA-Seq Figure 1</a:t>
            </a:r>
          </a:p>
        </p:txBody>
      </p:sp>
      <p:pic>
        <p:nvPicPr>
          <p:cNvPr id="12" name="Picture Placeholder 11" descr="A graph of a gene diagram&#10;&#10;Description automatically generated with medium confidence">
            <a:extLst>
              <a:ext uri="{FF2B5EF4-FFF2-40B4-BE49-F238E27FC236}">
                <a16:creationId xmlns:a16="http://schemas.microsoft.com/office/drawing/2014/main" id="{E508C5E8-C608-C437-966C-1C928EECBE8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05" b="5705"/>
          <a:stretch>
            <a:fillRect/>
          </a:stretch>
        </p:blipFill>
        <p:spPr>
          <a:xfrm>
            <a:off x="3213742" y="1746623"/>
            <a:ext cx="5324475" cy="3916866"/>
          </a:xfrm>
        </p:spPr>
      </p:pic>
    </p:spTree>
    <p:extLst>
      <p:ext uri="{BB962C8B-B14F-4D97-AF65-F5344CB8AC3E}">
        <p14:creationId xmlns:p14="http://schemas.microsoft.com/office/powerpoint/2010/main" val="31933716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47A47-DF08-1493-756C-3A2B76936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RNA-Seq Table 2</a:t>
            </a:r>
          </a:p>
        </p:txBody>
      </p:sp>
      <p:pic>
        <p:nvPicPr>
          <p:cNvPr id="13" name="Picture 12" descr="A table with numbers and text&#10;&#10;Description automatically generated with medium confidence">
            <a:extLst>
              <a:ext uri="{FF2B5EF4-FFF2-40B4-BE49-F238E27FC236}">
                <a16:creationId xmlns:a16="http://schemas.microsoft.com/office/drawing/2014/main" id="{C70B4BB5-E5C5-1A9C-CDDC-9949258DF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8219" y="1373541"/>
            <a:ext cx="7513781" cy="4568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5136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B6D5C6-634D-FD25-B8A9-50E6A5828F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NBP Distribution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538F2E-82E2-7D53-ED06-4AFD7793064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2783" y="1643507"/>
            <a:ext cx="8704489" cy="3999911"/>
          </a:xfrm>
        </p:spPr>
        <p:txBody>
          <a:bodyPr/>
          <a:lstStyle/>
          <a:p>
            <a:pPr>
              <a:buClr>
                <a:schemeClr val="tx1"/>
              </a:buClr>
            </a:pPr>
            <a:r>
              <a:rPr lang="en-US" sz="2000" dirty="0"/>
              <a:t>Previous work established the NBP distribution [Greene (2008) and </a:t>
            </a:r>
            <a:r>
              <a:rPr lang="en-US" sz="2000" dirty="0" err="1"/>
              <a:t>Hilbe</a:t>
            </a:r>
            <a:r>
              <a:rPr lang="en-US" sz="2000" dirty="0"/>
              <a:t> (2008)], but application was not assessed</a:t>
            </a:r>
          </a:p>
          <a:p>
            <a:pPr>
              <a:buClr>
                <a:schemeClr val="tx1"/>
              </a:buClr>
            </a:pPr>
            <a:r>
              <a:rPr lang="en-US" sz="2000" dirty="0"/>
              <a:t>Consider NBP model as a gamma mixture of Poisson distributions </a:t>
            </a:r>
          </a:p>
          <a:p>
            <a:pPr marL="1257300" lvl="2" indent="-342900"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US" sz="2000" dirty="0"/>
              <a:t>Y|Z ~ Poisson with mean Z</a:t>
            </a:r>
          </a:p>
          <a:p>
            <a:pPr marL="1257300" lvl="2" indent="-342900"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US" sz="2000" dirty="0"/>
              <a:t>Z ~ gamma with mean </a:t>
            </a:r>
            <a:r>
              <a:rPr lang="el-GR" sz="2000" dirty="0"/>
              <a:t>μ</a:t>
            </a:r>
            <a:endParaRPr lang="en-US" sz="2000" dirty="0"/>
          </a:p>
          <a:p>
            <a:pPr>
              <a:buClr>
                <a:schemeClr val="tx1"/>
              </a:buClr>
            </a:pPr>
            <a:r>
              <a:rPr lang="en-US" sz="2000" dirty="0"/>
              <a:t>NB variance depends on parameterization of two-parameter gamma family</a:t>
            </a:r>
          </a:p>
          <a:p>
            <a:pPr marL="1257300" lvl="2" indent="-342900"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US" sz="2000" dirty="0"/>
              <a:t>Z ~ gamma with mean μ and variance </a:t>
            </a:r>
            <a:r>
              <a:rPr lang="el-GR" sz="2000" dirty="0"/>
              <a:t>φμ</a:t>
            </a:r>
            <a:r>
              <a:rPr lang="en-US" sz="2000" dirty="0"/>
              <a:t>. Marginal Y is NB with mean μ and variance </a:t>
            </a:r>
            <a:r>
              <a:rPr lang="el-GR" sz="2000" dirty="0"/>
              <a:t>μ</a:t>
            </a:r>
            <a:r>
              <a:rPr lang="en-US" sz="2000" dirty="0"/>
              <a:t>(1 + </a:t>
            </a:r>
            <a:r>
              <a:rPr lang="el-GR" sz="2000" dirty="0"/>
              <a:t>φ</a:t>
            </a:r>
            <a:r>
              <a:rPr lang="en-US" sz="2000" dirty="0"/>
              <a:t>). NB1, linear function of mean.</a:t>
            </a:r>
          </a:p>
          <a:p>
            <a:pPr marL="1257300" lvl="2" indent="-342900"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US" sz="2000" dirty="0"/>
              <a:t>Z ~ gamma with mean μ and variance </a:t>
            </a:r>
            <a:r>
              <a:rPr lang="el-GR" sz="2000" dirty="0"/>
              <a:t>φμ</a:t>
            </a:r>
            <a:r>
              <a:rPr lang="en-US" sz="2000" baseline="30000" dirty="0"/>
              <a:t>2</a:t>
            </a:r>
            <a:r>
              <a:rPr lang="en-US" sz="2000" dirty="0"/>
              <a:t>. Marginal Y is NB with mean </a:t>
            </a:r>
            <a:r>
              <a:rPr lang="el-GR" sz="2000" dirty="0"/>
              <a:t>μ</a:t>
            </a:r>
            <a:r>
              <a:rPr lang="en-US" sz="2000" dirty="0"/>
              <a:t> and variance </a:t>
            </a:r>
            <a:r>
              <a:rPr lang="el-GR" sz="2000" dirty="0"/>
              <a:t>μ</a:t>
            </a:r>
            <a:r>
              <a:rPr lang="en-US" sz="2000" dirty="0"/>
              <a:t>(1+</a:t>
            </a:r>
            <a:r>
              <a:rPr lang="el-GR" sz="2000" dirty="0"/>
              <a:t>μφ</a:t>
            </a:r>
            <a:r>
              <a:rPr lang="en-US" sz="2000" dirty="0"/>
              <a:t>) NB2, quadratic function of mean.</a:t>
            </a:r>
          </a:p>
          <a:p>
            <a:pPr marL="1257300" lvl="2" indent="-342900">
              <a:buClr>
                <a:schemeClr val="tx1"/>
              </a:buClr>
              <a:buFont typeface="Courier New" panose="02070309020205020404" pitchFamily="49" charset="0"/>
              <a:buChar char="o"/>
            </a:pPr>
            <a:endParaRPr lang="en-US" sz="2000" dirty="0"/>
          </a:p>
          <a:p>
            <a:pPr>
              <a:buClr>
                <a:schemeClr val="tx1"/>
              </a:buClr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081200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A91E0-EF96-D4A8-D484-BB9456577E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NBP Distribution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4775C7-C817-3A10-60D9-19DAC6C55DA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2783" y="1431071"/>
            <a:ext cx="9369507" cy="4443256"/>
          </a:xfrm>
        </p:spPr>
        <p:txBody>
          <a:bodyPr/>
          <a:lstStyle/>
          <a:p>
            <a:pPr>
              <a:buClr>
                <a:schemeClr val="tx1"/>
              </a:buClr>
            </a:pPr>
            <a:r>
              <a:rPr lang="en-US" sz="2400" dirty="0"/>
              <a:t>General form, called NBP, where variance of gamma distribution is an arbitrary power of the mean, </a:t>
            </a:r>
            <a:r>
              <a:rPr lang="el-GR" sz="2400" dirty="0"/>
              <a:t>φμ</a:t>
            </a:r>
            <a:r>
              <a:rPr lang="el-GR" sz="2400" baseline="30000" dirty="0"/>
              <a:t>α</a:t>
            </a:r>
            <a:endParaRPr lang="en-US" sz="2400" baseline="30000" dirty="0"/>
          </a:p>
          <a:p>
            <a:pPr marL="1257300" lvl="2" indent="-342900"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l-GR" sz="2400" dirty="0"/>
              <a:t>Α</a:t>
            </a:r>
            <a:r>
              <a:rPr lang="en-US" sz="2400" dirty="0"/>
              <a:t> is an unknown parameter</a:t>
            </a:r>
          </a:p>
          <a:p>
            <a:pPr marL="1257300" lvl="2" indent="-342900"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US" sz="2400" dirty="0"/>
              <a:t>NPD parameterization of NB distribution with variance μ(1+</a:t>
            </a:r>
            <a:r>
              <a:rPr lang="el-GR" sz="2400" dirty="0"/>
              <a:t>φμ</a:t>
            </a:r>
            <a:r>
              <a:rPr lang="el-GR" sz="2400" baseline="30000" dirty="0"/>
              <a:t>α</a:t>
            </a:r>
            <a:r>
              <a:rPr lang="en-US" sz="2400" baseline="30000" dirty="0"/>
              <a:t>-1</a:t>
            </a:r>
            <a:r>
              <a:rPr lang="en-US" sz="2400" dirty="0"/>
              <a:t>)</a:t>
            </a:r>
          </a:p>
          <a:p>
            <a:pPr marL="1257300" lvl="2" indent="-342900">
              <a:buClr>
                <a:schemeClr val="tx1"/>
              </a:buClr>
              <a:buFont typeface="Courier New" panose="02070309020205020404" pitchFamily="49" charset="0"/>
              <a:buChar char="o"/>
            </a:pPr>
            <a:endParaRPr lang="en-US" sz="2400" dirty="0"/>
          </a:p>
          <a:p>
            <a:pPr>
              <a:buClr>
                <a:schemeClr val="tx1"/>
              </a:buClr>
            </a:pPr>
            <a:r>
              <a:rPr lang="en-US" sz="2400" dirty="0"/>
              <a:t>NB1, NB2, and NBP describe same probability distributions. NBP general form with flexible mean-variance relationship</a:t>
            </a:r>
          </a:p>
        </p:txBody>
      </p:sp>
    </p:spTree>
    <p:extLst>
      <p:ext uri="{BB962C8B-B14F-4D97-AF65-F5344CB8AC3E}">
        <p14:creationId xmlns:p14="http://schemas.microsoft.com/office/powerpoint/2010/main" val="42311757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 descr="A close-up of a paper&#10;&#10;Description automatically generated">
            <a:extLst>
              <a:ext uri="{FF2B5EF4-FFF2-40B4-BE49-F238E27FC236}">
                <a16:creationId xmlns:a16="http://schemas.microsoft.com/office/drawing/2014/main" id="{0897C228-FA72-1040-0BD7-1878D24D99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925" y="524727"/>
            <a:ext cx="6336145" cy="4718653"/>
          </a:xfrm>
          <a:prstGeom prst="rect">
            <a:avLst/>
          </a:prstGeom>
        </p:spPr>
      </p:pic>
      <p:pic>
        <p:nvPicPr>
          <p:cNvPr id="34" name="Picture 33" descr="A close up of a text&#10;&#10;Description automatically generated">
            <a:extLst>
              <a:ext uri="{FF2B5EF4-FFF2-40B4-BE49-F238E27FC236}">
                <a16:creationId xmlns:a16="http://schemas.microsoft.com/office/drawing/2014/main" id="{7ED79FEA-3D70-5886-A80F-3F7949D438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2948" y="5400399"/>
            <a:ext cx="4906097" cy="773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248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AE8CB5-28CE-7BC7-E361-4AE991AED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NBP Distribution- PMF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C6EAB071-7482-7DCD-E795-1291123B92E2}"/>
                  </a:ext>
                </a:extLst>
              </p:cNvPr>
              <p:cNvSpPr>
                <a:spLocks noGrp="1"/>
              </p:cNvSpPr>
              <p:nvPr>
                <p:ph type="body" sz="quarter" idx="11"/>
              </p:nvPr>
            </p:nvSpPr>
            <p:spPr>
              <a:xfrm>
                <a:off x="762783" y="1495725"/>
                <a:ext cx="9143215" cy="4166166"/>
              </a:xfrm>
            </p:spPr>
            <p:txBody>
              <a:bodyPr/>
              <a:lstStyle/>
              <a:p>
                <a:pPr>
                  <a:buClr>
                    <a:schemeClr val="tx1"/>
                  </a:buClr>
                </a:pPr>
                <a:r>
                  <a:rPr lang="en-US" sz="1800" dirty="0"/>
                  <a:t>Y ~ NBP(</a:t>
                </a:r>
                <a:r>
                  <a:rPr lang="el-GR" sz="1800" dirty="0"/>
                  <a:t>μ</a:t>
                </a:r>
                <a:r>
                  <a:rPr lang="en-US" sz="1800" dirty="0"/>
                  <a:t>,</a:t>
                </a:r>
                <a:r>
                  <a:rPr lang="el-GR" sz="1800" dirty="0"/>
                  <a:t>φ</a:t>
                </a:r>
                <a:r>
                  <a:rPr lang="en-US" sz="1800" dirty="0"/>
                  <a:t>,</a:t>
                </a:r>
                <a:r>
                  <a:rPr lang="el-GR" sz="1800" dirty="0"/>
                  <a:t>α</a:t>
                </a:r>
                <a:r>
                  <a:rPr lang="en-US" sz="1800" dirty="0"/>
                  <a:t>)</a:t>
                </a:r>
              </a:p>
              <a:p>
                <a:pPr>
                  <a:buClr>
                    <a:schemeClr val="tx1"/>
                  </a:buClr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800" b="0" i="0" smtClean="0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</m:d>
                      </m:e>
                    </m:func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l-GR" sz="18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Γ</m:t>
                        </m:r>
                        <m:d>
                          <m:d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num>
                      <m:den>
                        <m:r>
                          <m:rPr>
                            <m:sty m:val="p"/>
                          </m:rPr>
                          <a:rPr lang="el-GR" sz="18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Γ</m:t>
                        </m:r>
                        <m:d>
                          <m:d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</m:d>
                        <m:r>
                          <m:rPr>
                            <m:sty m:val="p"/>
                          </m:rPr>
                          <a:rPr lang="el-GR" sz="18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Γ</m:t>
                        </m:r>
                        <m:d>
                          <m:d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1+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den>
                    </m:f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(1−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sup>
                    </m:sSup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sup>
                    </m:sSup>
                  </m:oMath>
                </a14:m>
                <a:endParaRPr lang="en-US" sz="1800" b="0" dirty="0">
                  <a:ea typeface="Cambria Math" panose="02040503050406030204" pitchFamily="18" charset="0"/>
                </a:endParaRPr>
              </a:p>
              <a:p>
                <a:pPr marL="1257300" lvl="2" indent="-342900">
                  <a:buClr>
                    <a:schemeClr val="tx1"/>
                  </a:buClr>
                  <a:buFont typeface="Courier New" panose="02070309020205020404" pitchFamily="49" charset="0"/>
                  <a:buChar char="o"/>
                </a:pP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den>
                    </m:f>
                  </m:oMath>
                </a14:m>
                <a:endParaRPr lang="en-US" sz="1800" b="0" dirty="0"/>
              </a:p>
              <a:p>
                <a:pPr marL="1257300" lvl="2" indent="-342900">
                  <a:buClr>
                    <a:schemeClr val="tx1"/>
                  </a:buClr>
                  <a:buFont typeface="Courier New" panose="02070309020205020404" pitchFamily="49" charset="0"/>
                  <a:buChar char="o"/>
                </a:pPr>
                <a14:m>
                  <m:oMath xmlns:m="http://schemas.openxmlformats.org/officeDocument/2006/math">
                    <m:r>
                      <a:rPr 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2−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sup>
                    </m:sSup>
                  </m:oMath>
                </a14:m>
                <a:endParaRPr lang="en-US" sz="1800" dirty="0"/>
              </a:p>
              <a:p>
                <a:pPr marL="1257300" lvl="2" indent="-342900">
                  <a:buClr>
                    <a:schemeClr val="tx1"/>
                  </a:buClr>
                  <a:buFont typeface="Courier New" panose="02070309020205020404" pitchFamily="49" charset="0"/>
                  <a:buChar char="o"/>
                </a:pPr>
                <a:r>
                  <a:rPr lang="en-US" sz="1800" dirty="0"/>
                  <a:t>Y = 0,1,2,… (count)</a:t>
                </a:r>
              </a:p>
              <a:p>
                <a:pPr marL="1257300" lvl="2" indent="-342900">
                  <a:buClr>
                    <a:schemeClr val="tx1"/>
                  </a:buClr>
                  <a:buFont typeface="Courier New" panose="02070309020205020404" pitchFamily="49" charset="0"/>
                  <a:buChar char="o"/>
                </a:pPr>
                <a:r>
                  <a:rPr lang="en-US" sz="1800" dirty="0"/>
                  <a:t>Mean and variance are μ and </a:t>
                </a:r>
                <a:r>
                  <a:rPr lang="el-GR" sz="1800" dirty="0"/>
                  <a:t>μ</a:t>
                </a:r>
                <a:r>
                  <a:rPr lang="en-US" sz="1800" dirty="0"/>
                  <a:t>(1+</a:t>
                </a:r>
                <a:r>
                  <a:rPr lang="el-GR" sz="1800" dirty="0"/>
                  <a:t>φμ</a:t>
                </a:r>
                <a:r>
                  <a:rPr lang="el-GR" sz="1800" baseline="30000" dirty="0"/>
                  <a:t>α</a:t>
                </a:r>
                <a:r>
                  <a:rPr lang="en-US" sz="1800" baseline="30000" dirty="0"/>
                  <a:t>-1</a:t>
                </a:r>
                <a:r>
                  <a:rPr lang="en-US" sz="1800" dirty="0"/>
                  <a:t>)</a:t>
                </a:r>
              </a:p>
              <a:p>
                <a:pPr>
                  <a:buClr>
                    <a:schemeClr val="tx1"/>
                  </a:buClr>
                </a:pPr>
                <a:r>
                  <a:rPr lang="en-US" sz="1800" dirty="0"/>
                  <a:t>Gene counts </a:t>
                </a:r>
                <a:r>
                  <a:rPr lang="en-US" sz="1800" dirty="0" err="1"/>
                  <a:t>Y</a:t>
                </a:r>
                <a:r>
                  <a:rPr lang="en-US" sz="1800" baseline="-25000" dirty="0" err="1"/>
                  <a:t>ijk</a:t>
                </a:r>
                <a:r>
                  <a:rPr lang="en-US" sz="1800" dirty="0"/>
                  <a:t> from RNA-Seq experiments as NBP random variables</a:t>
                </a:r>
              </a:p>
              <a:p>
                <a:pPr marL="1257300" lvl="2" indent="-342900">
                  <a:buClr>
                    <a:schemeClr val="tx1"/>
                  </a:buClr>
                  <a:buFont typeface="Courier New" panose="02070309020205020404" pitchFamily="49" charset="0"/>
                  <a:buChar char="o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𝑖𝑗𝑘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~ 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𝑁𝐵𝑃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𝑖𝑘</m:t>
                            </m:r>
                          </m:sub>
                        </m:sSub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𝑗𝑘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</m:d>
                  </m:oMath>
                </a14:m>
                <a:endParaRPr lang="en-US" sz="1800" b="0" dirty="0">
                  <a:ea typeface="Cambria Math" panose="02040503050406030204" pitchFamily="18" charset="0"/>
                </a:endParaRPr>
              </a:p>
              <a:p>
                <a:pPr marL="1257300" lvl="2" indent="-342900">
                  <a:buClr>
                    <a:schemeClr val="tx1"/>
                  </a:buClr>
                  <a:buFont typeface="Courier New" panose="02070309020205020404" pitchFamily="49" charset="0"/>
                  <a:buChar char="o"/>
                </a:pPr>
                <a:r>
                  <a:rPr lang="en-US" sz="1800" dirty="0"/>
                  <a:t>The dispersion parameters of </a:t>
                </a:r>
                <a:r>
                  <a:rPr lang="el-GR" sz="1800" dirty="0"/>
                  <a:t>φ</a:t>
                </a:r>
                <a:r>
                  <a:rPr lang="en-US" sz="1800" dirty="0"/>
                  <a:t> and </a:t>
                </a:r>
                <a:r>
                  <a:rPr lang="el-GR" sz="1800" dirty="0"/>
                  <a:t>α</a:t>
                </a:r>
                <a:r>
                  <a:rPr lang="en-US" sz="1800" dirty="0"/>
                  <a:t> are assumed constant for all genes and both treatment groups</a:t>
                </a:r>
              </a:p>
              <a:p>
                <a:pPr marL="1257300" lvl="2" indent="-342900">
                  <a:buClr>
                    <a:schemeClr val="tx1"/>
                  </a:buClr>
                  <a:buFont typeface="Courier New" panose="02070309020205020404" pitchFamily="49" charset="0"/>
                  <a:buChar char="o"/>
                </a:pPr>
                <a:r>
                  <a:rPr lang="en-US" sz="1800" dirty="0"/>
                  <a:t>This allows for significant power saving</a:t>
                </a:r>
              </a:p>
              <a:p>
                <a:pPr>
                  <a:buClr>
                    <a:schemeClr val="tx1"/>
                  </a:buClr>
                </a:pPr>
                <a:r>
                  <a:rPr lang="en-US" sz="1800" dirty="0"/>
                  <a:t>Active library sizes are generally not equal. Assumed equal for this example </a:t>
                </a:r>
              </a:p>
              <a:p>
                <a:pPr>
                  <a:buClr>
                    <a:schemeClr val="tx1"/>
                  </a:buClr>
                </a:pPr>
                <a:endParaRPr lang="en-US" sz="2000" dirty="0"/>
              </a:p>
            </p:txBody>
          </p:sp>
        </mc:Choice>
        <mc:Fallback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C6EAB071-7482-7DCD-E795-1291123B92E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xfrm>
                <a:off x="762783" y="1495725"/>
                <a:ext cx="9143215" cy="4166166"/>
              </a:xfrm>
              <a:blipFill>
                <a:blip r:embed="rId3"/>
                <a:stretch>
                  <a:fillRect l="-400" t="-731" b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823929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292910-5EFD-FB18-3ADC-7BC3CF55C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NBP Distribution - Estimates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2CBC5369-FC06-2357-64F7-3A51C3C11280}"/>
                  </a:ext>
                </a:extLst>
              </p:cNvPr>
              <p:cNvSpPr>
                <a:spLocks noGrp="1"/>
              </p:cNvSpPr>
              <p:nvPr>
                <p:ph type="body" sz="quarter" idx="11"/>
              </p:nvPr>
            </p:nvSpPr>
            <p:spPr>
              <a:xfrm>
                <a:off x="762784" y="1606561"/>
                <a:ext cx="9143214" cy="2688348"/>
              </a:xfrm>
            </p:spPr>
            <p:txBody>
              <a:bodyPr/>
              <a:lstStyle/>
              <a:p>
                <a:pPr>
                  <a:buClr>
                    <a:schemeClr val="tx1"/>
                  </a:buClr>
                </a:pPr>
                <a:r>
                  <a:rPr lang="en-US" sz="2400" dirty="0"/>
                  <a:t>Assuming equal active library size relative frequency estimated using method of moments</a:t>
                </a:r>
              </a:p>
              <a:p>
                <a:pPr marL="1257300" lvl="2" indent="-342900">
                  <a:buClr>
                    <a:schemeClr val="tx1"/>
                  </a:buClr>
                  <a:buFont typeface="Courier New" panose="02070309020205020404" pitchFamily="49" charset="0"/>
                  <a:buChar char="o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𝑖𝑘</m:t>
                            </m:r>
                          </m:sub>
                        </m:sSub>
                      </m:e>
                    </m:acc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𝑚𝐽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sup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𝑖𝑗𝑘</m:t>
                            </m:r>
                          </m:sub>
                        </m:sSub>
                      </m:e>
                    </m:nary>
                  </m:oMath>
                </a14:m>
                <a:endParaRPr lang="en-US" sz="2400" dirty="0"/>
              </a:p>
              <a:p>
                <a:pPr marL="1257300" lvl="2" indent="-342900">
                  <a:buClr>
                    <a:schemeClr val="tx1"/>
                  </a:buClr>
                  <a:buFont typeface="Courier New" panose="02070309020205020404" pitchFamily="49" charset="0"/>
                  <a:buChar char="o"/>
                </a:pPr>
                <a:endParaRPr lang="en-US" sz="2400" dirty="0"/>
              </a:p>
              <a:p>
                <a:pPr>
                  <a:buClr>
                    <a:schemeClr val="tx1"/>
                  </a:buClr>
                </a:pPr>
                <a:r>
                  <a:rPr lang="en-US" sz="2400" dirty="0"/>
                  <a:t>Dispersion parameters estimated by maximizing the conditional log likelihood of (</a:t>
                </a:r>
                <a:r>
                  <a:rPr lang="el-GR" sz="2400" dirty="0"/>
                  <a:t>φ</a:t>
                </a:r>
                <a:r>
                  <a:rPr lang="en-US" sz="2400" dirty="0"/>
                  <a:t>,</a:t>
                </a:r>
                <a:r>
                  <a:rPr lang="el-GR" sz="2400" dirty="0"/>
                  <a:t>α</a:t>
                </a:r>
                <a:r>
                  <a:rPr lang="en-US" sz="2400" dirty="0"/>
                  <a:t>)</a:t>
                </a:r>
              </a:p>
            </p:txBody>
          </p:sp>
        </mc:Choice>
        <mc:Fallback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2CBC5369-FC06-2357-64F7-3A51C3C1128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xfrm>
                <a:off x="762784" y="1606561"/>
                <a:ext cx="9143214" cy="2688348"/>
              </a:xfrm>
              <a:blipFill>
                <a:blip r:embed="rId2"/>
                <a:stretch>
                  <a:fillRect l="-867" t="-1587" r="-1200" b="-34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EB5D4A2A-C722-F3C2-1B4E-72BEAC23B9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475" y="4414982"/>
            <a:ext cx="9772650" cy="81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9140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D3CD8A-13ED-F180-1725-44CD10171A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Adaption of the Robison and Smyth and Exact Test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42E2E6-8CFD-30BC-9594-B1929915CA3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7512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30C306-CBC5-37F0-5E82-0AAD37462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CB64C1-0AAF-2A74-D90C-32F3EFDC61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2783" y="1652743"/>
            <a:ext cx="9143215" cy="4286239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en-US" sz="2000" dirty="0"/>
              <a:t>Introduction</a:t>
            </a:r>
          </a:p>
          <a:p>
            <a:pPr>
              <a:buFont typeface="+mj-lt"/>
              <a:buAutoNum type="arabicPeriod"/>
            </a:pPr>
            <a:r>
              <a:rPr lang="en-US" sz="2000" dirty="0"/>
              <a:t>RNA-Seq Data Structure and Possible Tests for Differential Gene Expression</a:t>
            </a:r>
          </a:p>
          <a:p>
            <a:pPr>
              <a:buFont typeface="+mj-lt"/>
              <a:buAutoNum type="arabicPeriod"/>
            </a:pPr>
            <a:r>
              <a:rPr lang="en-US" sz="2000" dirty="0"/>
              <a:t>The NBP Distribution</a:t>
            </a:r>
          </a:p>
          <a:p>
            <a:pPr>
              <a:buFont typeface="+mj-lt"/>
              <a:buAutoNum type="arabicPeriod"/>
            </a:pPr>
            <a:r>
              <a:rPr lang="en-US" sz="2000" dirty="0"/>
              <a:t>Adaptation of the Robinson and Smyth Exact Test</a:t>
            </a:r>
          </a:p>
          <a:p>
            <a:pPr>
              <a:buFont typeface="+mj-lt"/>
              <a:buAutoNum type="arabicPeriod"/>
            </a:pPr>
            <a:r>
              <a:rPr lang="en-US" sz="2000" dirty="0"/>
              <a:t>Library Size Adjustments</a:t>
            </a:r>
          </a:p>
          <a:p>
            <a:pPr>
              <a:buFont typeface="+mj-lt"/>
              <a:buAutoNum type="arabicPeriod"/>
            </a:pPr>
            <a:r>
              <a:rPr lang="en-US" sz="2000" dirty="0"/>
              <a:t>Arabidopsis Example</a:t>
            </a:r>
          </a:p>
          <a:p>
            <a:pPr>
              <a:buFont typeface="+mj-lt"/>
              <a:buAutoNum type="arabicPeriod"/>
            </a:pPr>
            <a:r>
              <a:rPr lang="en-US" sz="2000" dirty="0"/>
              <a:t>Simulations</a:t>
            </a:r>
          </a:p>
          <a:p>
            <a:pPr>
              <a:buFont typeface="+mj-lt"/>
              <a:buAutoNum type="arabicPeriod"/>
            </a:pPr>
            <a:r>
              <a:rPr lang="en-US" sz="2000" dirty="0"/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20751901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10507B-EEF3-CD85-FA05-B9643B0510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Introduction: RNA-Seq Crash Course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50E70E-7D1F-F23C-4F0F-BD56299D28D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2784" y="1791289"/>
            <a:ext cx="10320852" cy="4175402"/>
          </a:xfrm>
        </p:spPr>
        <p:txBody>
          <a:bodyPr/>
          <a:lstStyle/>
          <a:p>
            <a:pPr>
              <a:buClr>
                <a:schemeClr val="tx1"/>
              </a:buClr>
            </a:pPr>
            <a:r>
              <a:rPr lang="en-US" sz="2400" dirty="0"/>
              <a:t>High throughput RNA sequencing (RNA-Seq) measures gene expression</a:t>
            </a:r>
          </a:p>
          <a:p>
            <a:pPr lvl="2" indent="-342900"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US" sz="2400" dirty="0"/>
              <a:t>Isolate and randomly fragment mRNA</a:t>
            </a:r>
          </a:p>
          <a:p>
            <a:pPr lvl="2" indent="-342900"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US" sz="2400" dirty="0"/>
              <a:t>Covert mRNA to complementary DNA (cDNA)</a:t>
            </a:r>
          </a:p>
          <a:p>
            <a:pPr lvl="2" indent="-342900"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US" sz="2400" dirty="0"/>
              <a:t>Prepare cDNA for sequencing</a:t>
            </a:r>
          </a:p>
          <a:p>
            <a:pPr>
              <a:buClr>
                <a:schemeClr val="tx1"/>
              </a:buClr>
            </a:pPr>
            <a:r>
              <a:rPr lang="en-US" sz="2400" dirty="0"/>
              <a:t>cDNA sequencing produces hundreds of millions of short RNA-Seq reads</a:t>
            </a:r>
          </a:p>
          <a:p>
            <a:pPr>
              <a:buClr>
                <a:schemeClr val="tx1"/>
              </a:buClr>
            </a:pPr>
            <a:r>
              <a:rPr lang="en-US" sz="2400" dirty="0"/>
              <a:t>These RNA-Seq reads are aligned to a reference database</a:t>
            </a:r>
          </a:p>
          <a:p>
            <a:pPr>
              <a:buClr>
                <a:schemeClr val="tx1"/>
              </a:buClr>
            </a:pPr>
            <a:r>
              <a:rPr lang="en-US" sz="2400" dirty="0"/>
              <a:t>The relative frequency of RNA-Seq reads that match a gene measure a gene’s expression</a:t>
            </a:r>
          </a:p>
          <a:p>
            <a:pPr>
              <a:buClr>
                <a:schemeClr val="tx1"/>
              </a:buClr>
            </a:pPr>
            <a:endParaRPr lang="en-US" sz="2000" dirty="0"/>
          </a:p>
          <a:p>
            <a:pPr lvl="2" indent="-342900">
              <a:buClr>
                <a:schemeClr val="tx1"/>
              </a:buClr>
              <a:buFont typeface="Courier New" panose="02070309020205020404" pitchFamily="49" charset="0"/>
              <a:buChar char="o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1992933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010E9-CD42-611F-0862-B25260243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– The Problem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ED5D04-85EA-0AD0-89BA-0273AE309D6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2784" y="1726634"/>
            <a:ext cx="9143214" cy="4203111"/>
          </a:xfrm>
        </p:spPr>
        <p:txBody>
          <a:bodyPr/>
          <a:lstStyle/>
          <a:p>
            <a:pPr>
              <a:buClr>
                <a:schemeClr val="tx1"/>
              </a:buClr>
            </a:pPr>
            <a:r>
              <a:rPr lang="en-US" sz="2400" dirty="0"/>
              <a:t>Identification of differentially expressed genes between two groups using counts…Simple???</a:t>
            </a:r>
          </a:p>
          <a:p>
            <a:pPr>
              <a:buClr>
                <a:schemeClr val="tx1"/>
              </a:buClr>
            </a:pPr>
            <a:r>
              <a:rPr lang="en-US" sz="2400" dirty="0"/>
              <a:t>3 key problems:</a:t>
            </a:r>
          </a:p>
          <a:p>
            <a:pPr marL="1257300" lvl="2" indent="-342900"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US" sz="2400" dirty="0"/>
              <a:t>A very large number of genes to be tested</a:t>
            </a:r>
          </a:p>
          <a:p>
            <a:pPr marL="1257300" lvl="2" indent="-342900"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US" sz="2400" dirty="0"/>
              <a:t>Small number of biological samples</a:t>
            </a:r>
          </a:p>
          <a:p>
            <a:pPr marL="1257300" lvl="2" indent="-342900"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US" sz="2400" dirty="0"/>
              <a:t>Count variability that does not follow binomial or Poisson distributions</a:t>
            </a:r>
          </a:p>
          <a:p>
            <a:pPr>
              <a:buClr>
                <a:schemeClr val="tx1"/>
              </a:buClr>
            </a:pPr>
            <a:r>
              <a:rPr lang="en-US" sz="2400" dirty="0"/>
              <a:t>Small number of biological samples precludes asymptotic based methods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9157786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6E511A-5E9E-DC70-CDD2-1836B56AF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– The Solution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6563C8-2788-A586-2828-A9B2B6D1EC0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2784" y="1690255"/>
            <a:ext cx="9143214" cy="4285672"/>
          </a:xfrm>
        </p:spPr>
        <p:txBody>
          <a:bodyPr/>
          <a:lstStyle/>
          <a:p>
            <a:pPr>
              <a:buClr>
                <a:schemeClr val="tx1"/>
              </a:buClr>
            </a:pPr>
            <a:r>
              <a:rPr lang="en-US" sz="2400" dirty="0"/>
              <a:t>Robinson and Smyth proposed negative binomial distribution</a:t>
            </a:r>
          </a:p>
          <a:p>
            <a:pPr marL="1257300" lvl="2" indent="-342900"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US" sz="2400" dirty="0"/>
              <a:t>Offers a more realistic model for RNA-Seq count variability that the Poisson distribution</a:t>
            </a:r>
          </a:p>
          <a:p>
            <a:pPr marL="1257300" lvl="2" indent="-342900"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US" sz="2400" dirty="0"/>
              <a:t>Permits an exact (non-asymptotic) test for comparing two groups</a:t>
            </a:r>
          </a:p>
          <a:p>
            <a:pPr marL="1257300" lvl="2" indent="-342900"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US" sz="2400" dirty="0"/>
              <a:t>Saving of statistical power from estimating negative binomial dispersion parameter from all genes combined*</a:t>
            </a:r>
          </a:p>
          <a:p>
            <a:pPr>
              <a:buClr>
                <a:schemeClr val="tx1"/>
              </a:buClr>
            </a:pPr>
            <a:r>
              <a:rPr lang="en-US" sz="2400" dirty="0"/>
              <a:t>* Constant dispersion parameter not realized for RNA-Seq data sets examined</a:t>
            </a:r>
          </a:p>
          <a:p>
            <a:pPr>
              <a:buClr>
                <a:schemeClr val="tx1"/>
              </a:buClr>
            </a:pPr>
            <a:r>
              <a:rPr lang="en-US" sz="2400" dirty="0"/>
              <a:t>Several approaches between single dispersion parameter and separate dispersion parameters </a:t>
            </a:r>
          </a:p>
        </p:txBody>
      </p:sp>
    </p:spTree>
    <p:extLst>
      <p:ext uri="{BB962C8B-B14F-4D97-AF65-F5344CB8AC3E}">
        <p14:creationId xmlns:p14="http://schemas.microsoft.com/office/powerpoint/2010/main" val="33416502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7B884-56BD-D6ED-DEBB-0C165B05B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Introduction – Modeling Approaches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8FA90E-A880-30BD-6E64-DEF0F49A02F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2783" y="1578852"/>
            <a:ext cx="9143215" cy="4286239"/>
          </a:xfrm>
        </p:spPr>
        <p:txBody>
          <a:bodyPr/>
          <a:lstStyle/>
          <a:p>
            <a:pPr>
              <a:buClr>
                <a:schemeClr val="tx1"/>
              </a:buClr>
            </a:pPr>
            <a:r>
              <a:rPr lang="en-US" sz="1800" dirty="0"/>
              <a:t>Comparison between several approaches</a:t>
            </a:r>
          </a:p>
          <a:p>
            <a:pPr>
              <a:buClr>
                <a:schemeClr val="tx1"/>
              </a:buClr>
            </a:pPr>
            <a:r>
              <a:rPr lang="en-US" sz="1800" dirty="0"/>
              <a:t>Dispersion modeling approaches</a:t>
            </a:r>
          </a:p>
          <a:p>
            <a:pPr marL="1257300" lvl="2" indent="-342900"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US" sz="1800" dirty="0" err="1"/>
              <a:t>edgeR</a:t>
            </a:r>
            <a:r>
              <a:rPr lang="en-US" sz="1800" dirty="0"/>
              <a:t> multiple options (trend, moderated common) – uses empirical Bayes to shrink </a:t>
            </a:r>
            <a:r>
              <a:rPr lang="en-US" sz="1800" dirty="0" err="1"/>
              <a:t>genewise</a:t>
            </a:r>
            <a:r>
              <a:rPr lang="en-US" sz="1800" dirty="0"/>
              <a:t> dispersion estimates towards a constant value</a:t>
            </a:r>
          </a:p>
          <a:p>
            <a:pPr marL="1257300" lvl="2" indent="-342900"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US" sz="1800" dirty="0" err="1"/>
              <a:t>DESeq</a:t>
            </a:r>
            <a:r>
              <a:rPr lang="en-US" sz="1800" dirty="0"/>
              <a:t> – dispersion parameter modeled as a smooth function of the mean, used nonparametric regression to fit NB variance as function of the mean</a:t>
            </a:r>
          </a:p>
          <a:p>
            <a:pPr marL="1257300" lvl="2" indent="-342900"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US" sz="1800" dirty="0"/>
              <a:t>NBP – non-constant dispersion parameter directly within a parametric family</a:t>
            </a:r>
          </a:p>
          <a:p>
            <a:pPr>
              <a:buClr>
                <a:schemeClr val="tx1"/>
              </a:buClr>
            </a:pPr>
            <a:r>
              <a:rPr lang="en-US" sz="1800" dirty="0"/>
              <a:t>Naive approaches </a:t>
            </a:r>
          </a:p>
          <a:p>
            <a:pPr marL="1200150" lvl="2" indent="-285750"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US" sz="1800" dirty="0"/>
              <a:t>Poisson</a:t>
            </a:r>
          </a:p>
          <a:p>
            <a:pPr marL="1200150" lvl="2" indent="-285750"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US" sz="1800" dirty="0"/>
              <a:t>Two-sample t-test</a:t>
            </a:r>
          </a:p>
          <a:p>
            <a:pPr>
              <a:buClr>
                <a:schemeClr val="tx1"/>
              </a:buClr>
            </a:pPr>
            <a:r>
              <a:rPr lang="en-US" sz="1800" dirty="0"/>
              <a:t>Negative binomial with constant dispersion parameter </a:t>
            </a:r>
          </a:p>
          <a:p>
            <a:pPr>
              <a:buClr>
                <a:schemeClr val="tx1"/>
              </a:buClr>
            </a:pPr>
            <a:r>
              <a:rPr lang="en-US" sz="1800" dirty="0"/>
              <a:t>Authors approach was NBP – relative transparency, model simplicity, absence of user-specified tuning parameters for statistical fitting </a:t>
            </a:r>
          </a:p>
          <a:p>
            <a:pPr marL="1257300" lvl="2" indent="-342900">
              <a:buClr>
                <a:schemeClr val="tx1"/>
              </a:buClr>
              <a:buFont typeface="Courier New" panose="02070309020205020404" pitchFamily="49" charset="0"/>
              <a:buChar char="o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9436554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FB9E42-6ECB-2DD2-9365-30F8E099C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RNA-Seq Data and Tests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250337-4A2D-964D-9BC7-B5D43CC83A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2801" y="1671783"/>
            <a:ext cx="4660900" cy="4167198"/>
          </a:xfrm>
        </p:spPr>
        <p:txBody>
          <a:bodyPr/>
          <a:lstStyle/>
          <a:p>
            <a:pPr>
              <a:buClr>
                <a:schemeClr val="tx1"/>
              </a:buClr>
            </a:pPr>
            <a:r>
              <a:rPr lang="en-US" sz="2000" dirty="0"/>
              <a:t>Table – Example of RNA Seq data</a:t>
            </a:r>
          </a:p>
          <a:p>
            <a:pPr marL="800100" lvl="1" indent="-342900"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US" sz="2000" dirty="0"/>
              <a:t>Columns are response vectors for individual response units (biological samples) – 6 total</a:t>
            </a:r>
          </a:p>
          <a:p>
            <a:pPr marL="800100" lvl="1" indent="-342900"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US" sz="2000" dirty="0"/>
              <a:t>Cell values are frequency of RNA-Seq reads that match genes for each row </a:t>
            </a:r>
          </a:p>
          <a:p>
            <a:pPr marL="800100" lvl="1" indent="-342900"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US" sz="2000" dirty="0"/>
              <a:t>Last row number of mappable RNA-seq reads for each sample – active library sizes</a:t>
            </a:r>
          </a:p>
          <a:p>
            <a:pPr>
              <a:buClr>
                <a:schemeClr val="tx1"/>
              </a:buClr>
            </a:pPr>
            <a:r>
              <a:rPr lang="en-US" sz="2000" dirty="0"/>
              <a:t>Two groups in this example – </a:t>
            </a:r>
            <a:r>
              <a:rPr lang="en-US" sz="2000" i="1" dirty="0"/>
              <a:t>Arabidopsis thaliana </a:t>
            </a:r>
            <a:endParaRPr lang="en-US" sz="2000" dirty="0"/>
          </a:p>
          <a:p>
            <a:pPr marL="800100" lvl="1" indent="-342900">
              <a:buClr>
                <a:schemeClr val="tx1"/>
              </a:buClr>
              <a:buFont typeface="Courier New" panose="02070309020205020404" pitchFamily="49" charset="0"/>
              <a:buChar char="o"/>
            </a:pPr>
            <a:endParaRPr lang="en-US" sz="2400" dirty="0"/>
          </a:p>
        </p:txBody>
      </p:sp>
      <p:pic>
        <p:nvPicPr>
          <p:cNvPr id="8" name="Picture 7" descr="A table of numbers and a number&#10;&#10;Description automatically generated">
            <a:extLst>
              <a:ext uri="{FF2B5EF4-FFF2-40B4-BE49-F238E27FC236}">
                <a16:creationId xmlns:a16="http://schemas.microsoft.com/office/drawing/2014/main" id="{FCFBCDDD-D2FD-8A1A-90F3-305ADB83D6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0097" y="1915391"/>
            <a:ext cx="6087824" cy="3027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8273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FDB667-5CAA-8BBC-D4BB-8C24F9A40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RNA-Seq Relative Frequency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082984-BEC0-6762-19E4-ED7D16AEAB1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2784" y="1495724"/>
            <a:ext cx="9951398" cy="4304712"/>
          </a:xfrm>
        </p:spPr>
        <p:txBody>
          <a:bodyPr/>
          <a:lstStyle/>
          <a:p>
            <a:pPr>
              <a:buClr>
                <a:schemeClr val="tx1"/>
              </a:buClr>
            </a:pPr>
            <a:r>
              <a:rPr lang="en-US" sz="2400" dirty="0"/>
              <a:t>Authors note that gene expression in this paper is indicated by relative frequency.</a:t>
            </a:r>
          </a:p>
          <a:p>
            <a:pPr>
              <a:buClr>
                <a:schemeClr val="tx1"/>
              </a:buClr>
            </a:pPr>
            <a:r>
              <a:rPr lang="en-US" sz="2400" dirty="0"/>
              <a:t>Potential problem in analysis:</a:t>
            </a:r>
          </a:p>
          <a:p>
            <a:pPr marL="1257300" lvl="2" indent="-342900"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US" sz="2400" dirty="0"/>
              <a:t>Only one gene is truly differentially expressed</a:t>
            </a:r>
          </a:p>
          <a:p>
            <a:pPr marL="1257300" lvl="2" indent="-342900"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US" sz="2400" dirty="0"/>
              <a:t>Higher relative frequency of reads for one gene must be accompanied by lower relative frequency of other genes</a:t>
            </a:r>
          </a:p>
          <a:p>
            <a:pPr marL="1257300" lvl="2" indent="-342900"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US" sz="2400" dirty="0"/>
              <a:t>This is because relative frequencies must sum to 1, even if other genes not truly differentially expressed </a:t>
            </a:r>
          </a:p>
          <a:p>
            <a:pPr>
              <a:buClr>
                <a:schemeClr val="tx1"/>
              </a:buClr>
            </a:pPr>
            <a:r>
              <a:rPr lang="en-US" sz="2400" dirty="0"/>
              <a:t>Authors state that this is a negligible issue, as relative frequencies are generally spread across many genes</a:t>
            </a:r>
          </a:p>
          <a:p>
            <a:pPr>
              <a:buClr>
                <a:schemeClr val="tx1"/>
              </a:buClr>
            </a:pPr>
            <a:r>
              <a:rPr lang="en-US" sz="2400" dirty="0"/>
              <a:t>Normalization not used in this example, but could still be applicable</a:t>
            </a:r>
          </a:p>
        </p:txBody>
      </p:sp>
    </p:spTree>
    <p:extLst>
      <p:ext uri="{BB962C8B-B14F-4D97-AF65-F5344CB8AC3E}">
        <p14:creationId xmlns:p14="http://schemas.microsoft.com/office/powerpoint/2010/main" val="3972278571"/>
      </p:ext>
    </p:extLst>
  </p:cSld>
  <p:clrMapOvr>
    <a:masterClrMapping/>
  </p:clrMapOvr>
</p:sld>
</file>

<file path=ppt/theme/theme1.xml><?xml version="1.0" encoding="utf-8"?>
<a:theme xmlns:a="http://schemas.openxmlformats.org/drawingml/2006/main" name="Intro Slide">
  <a:themeElements>
    <a:clrScheme name="CU01">
      <a:dk1>
        <a:srgbClr val="000000"/>
      </a:dk1>
      <a:lt1>
        <a:srgbClr val="FFFFFF"/>
      </a:lt1>
      <a:dk2>
        <a:srgbClr val="787878"/>
      </a:dk2>
      <a:lt2>
        <a:srgbClr val="EEECE1"/>
      </a:lt2>
      <a:accent1>
        <a:srgbClr val="CFB87C"/>
      </a:accent1>
      <a:accent2>
        <a:srgbClr val="A49566"/>
      </a:accent2>
      <a:accent3>
        <a:srgbClr val="7B704E"/>
      </a:accent3>
      <a:accent4>
        <a:srgbClr val="E8DDC0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01_CUDenver.potx" id="{2CC2ADE1-23D8-884A-9C49-CB7BF9E01E05}" vid="{AB559019-ACC1-6943-AE2E-97CCA9DBCE9D}"/>
    </a:ext>
  </a:extLst>
</a:theme>
</file>

<file path=ppt/theme/theme2.xml><?xml version="1.0" encoding="utf-8"?>
<a:theme xmlns:a="http://schemas.openxmlformats.org/drawingml/2006/main" name="Office Theme">
  <a:themeElements>
    <a:clrScheme name="Marquee">
      <a:dk1>
        <a:srgbClr val="000000"/>
      </a:dk1>
      <a:lt1>
        <a:sysClr val="window" lastClr="FFFFFF"/>
      </a:lt1>
      <a:dk2>
        <a:srgbClr val="5E5E5E"/>
      </a:dk2>
      <a:lt2>
        <a:srgbClr val="DDDDDD"/>
      </a:lt2>
      <a:accent1>
        <a:srgbClr val="418AB3"/>
      </a:accent1>
      <a:accent2>
        <a:srgbClr val="A6B727"/>
      </a:accent2>
      <a:accent3>
        <a:srgbClr val="F69200"/>
      </a:accent3>
      <a:accent4>
        <a:srgbClr val="838383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3.xml><?xml version="1.0" encoding="utf-8"?>
<a:theme xmlns:a="http://schemas.openxmlformats.org/drawingml/2006/main" name="Thank You Slid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21506</TotalTime>
  <Words>1223</Words>
  <Application>Microsoft Office PowerPoint</Application>
  <PresentationFormat>Widescreen</PresentationFormat>
  <Paragraphs>134</Paragraphs>
  <Slides>22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22</vt:i4>
      </vt:variant>
    </vt:vector>
  </HeadingPairs>
  <TitlesOfParts>
    <vt:vector size="33" baseType="lpstr">
      <vt:lpstr>Meiryo</vt:lpstr>
      <vt:lpstr>Arial</vt:lpstr>
      <vt:lpstr>Calibri</vt:lpstr>
      <vt:lpstr>Cambria Math</vt:lpstr>
      <vt:lpstr>Courier New</vt:lpstr>
      <vt:lpstr>Helvetica</vt:lpstr>
      <vt:lpstr>Helvetica Light</vt:lpstr>
      <vt:lpstr>Wingdings</vt:lpstr>
      <vt:lpstr>Intro Slide</vt:lpstr>
      <vt:lpstr>Office Theme</vt:lpstr>
      <vt:lpstr>Thank You Slide</vt:lpstr>
      <vt:lpstr>PowerPoint Presentation</vt:lpstr>
      <vt:lpstr>PowerPoint Presentation</vt:lpstr>
      <vt:lpstr>Outline</vt:lpstr>
      <vt:lpstr>Introduction: RNA-Seq Crash Course</vt:lpstr>
      <vt:lpstr>Introduction – The Problem</vt:lpstr>
      <vt:lpstr>Introduction – The Solution</vt:lpstr>
      <vt:lpstr>Introduction – Modeling Approaches</vt:lpstr>
      <vt:lpstr>RNA-Seq Data and Tests</vt:lpstr>
      <vt:lpstr>RNA-Seq Relative Frequency</vt:lpstr>
      <vt:lpstr>RNA-Seq Model Start</vt:lpstr>
      <vt:lpstr>RNA-Seq Expected Count</vt:lpstr>
      <vt:lpstr>RNA-Seq Poisson and NB </vt:lpstr>
      <vt:lpstr>RNA-Seq Robinson and Smyth – NB2 Distribution</vt:lpstr>
      <vt:lpstr>RNA-Seq NBP Distribution</vt:lpstr>
      <vt:lpstr>RNA-Seq DESeq Method</vt:lpstr>
      <vt:lpstr>RNA-Seq Figure 1</vt:lpstr>
      <vt:lpstr>RNA-Seq Table 2</vt:lpstr>
      <vt:lpstr>NBP Distribution</vt:lpstr>
      <vt:lpstr>NBP Distribution</vt:lpstr>
      <vt:lpstr>NBP Distribution- PMF</vt:lpstr>
      <vt:lpstr>NBP Distribution - Estimates</vt:lpstr>
      <vt:lpstr>Adaption of the Robison and Smyth and Exact Test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Adams, Sarah</dc:creator>
  <cp:lastModifiedBy>Dominic Adducci</cp:lastModifiedBy>
  <cp:revision>110</cp:revision>
  <dcterms:created xsi:type="dcterms:W3CDTF">2020-01-27T22:52:20Z</dcterms:created>
  <dcterms:modified xsi:type="dcterms:W3CDTF">2024-03-12T04:14:41Z</dcterms:modified>
</cp:coreProperties>
</file>